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81" r:id="rId3"/>
    <p:sldId id="282" r:id="rId4"/>
    <p:sldId id="283" r:id="rId5"/>
    <p:sldId id="293" r:id="rId6"/>
    <p:sldId id="285" r:id="rId7"/>
    <p:sldId id="284" r:id="rId8"/>
    <p:sldId id="287" r:id="rId9"/>
    <p:sldId id="286" r:id="rId10"/>
    <p:sldId id="288" r:id="rId11"/>
    <p:sldId id="294" r:id="rId12"/>
    <p:sldId id="289" r:id="rId13"/>
    <p:sldId id="290" r:id="rId14"/>
    <p:sldId id="291" r:id="rId15"/>
    <p:sldId id="296" r:id="rId16"/>
    <p:sldId id="297" r:id="rId17"/>
    <p:sldId id="298" r:id="rId18"/>
    <p:sldId id="29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varScale="1">
        <p:scale>
          <a:sx n="82" d="100"/>
          <a:sy n="82" d="100"/>
        </p:scale>
        <p:origin x="533"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89EE8F-EE9E-4C0D-A8AF-CCD8F642411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IN"/>
        </a:p>
      </dgm:t>
    </dgm:pt>
    <dgm:pt modelId="{B66444E6-AB12-4C47-8C86-51460EBEC6E2}">
      <dgm:prSet phldrT="[Text]"/>
      <dgm:spPr/>
      <dgm:t>
        <a:bodyPr/>
        <a:lstStyle/>
        <a:p>
          <a:r>
            <a:rPr lang="en-IN" dirty="0"/>
            <a:t>Understanding Problem Statement</a:t>
          </a:r>
        </a:p>
      </dgm:t>
    </dgm:pt>
    <dgm:pt modelId="{53CECFE3-B6D8-4FFC-B50E-92135F3C873E}" type="parTrans" cxnId="{CFE2D13C-398B-45B8-85CB-100B40F391E9}">
      <dgm:prSet/>
      <dgm:spPr/>
      <dgm:t>
        <a:bodyPr/>
        <a:lstStyle/>
        <a:p>
          <a:endParaRPr lang="en-IN"/>
        </a:p>
      </dgm:t>
    </dgm:pt>
    <dgm:pt modelId="{F931F436-EFDD-4935-B64B-4F846BC94E6D}" type="sibTrans" cxnId="{CFE2D13C-398B-45B8-85CB-100B40F391E9}">
      <dgm:prSet/>
      <dgm:spPr/>
      <dgm:t>
        <a:bodyPr/>
        <a:lstStyle/>
        <a:p>
          <a:endParaRPr lang="en-IN"/>
        </a:p>
      </dgm:t>
    </dgm:pt>
    <dgm:pt modelId="{D0A20B4F-8B9F-41D2-A051-E32FFD41AE27}">
      <dgm:prSet phldrT="[Text]"/>
      <dgm:spPr/>
      <dgm:t>
        <a:bodyPr/>
        <a:lstStyle/>
        <a:p>
          <a:r>
            <a:rPr lang="en-IN" dirty="0"/>
            <a:t>Understanding the Data</a:t>
          </a:r>
        </a:p>
      </dgm:t>
    </dgm:pt>
    <dgm:pt modelId="{8EA73C3D-558C-4890-A81D-966F48EF885D}" type="parTrans" cxnId="{07B35232-7040-4977-939E-4216BA8EF5CD}">
      <dgm:prSet/>
      <dgm:spPr/>
      <dgm:t>
        <a:bodyPr/>
        <a:lstStyle/>
        <a:p>
          <a:endParaRPr lang="en-IN"/>
        </a:p>
      </dgm:t>
    </dgm:pt>
    <dgm:pt modelId="{4B2E7B82-202F-4F93-9810-EC74E6570EB0}" type="sibTrans" cxnId="{07B35232-7040-4977-939E-4216BA8EF5CD}">
      <dgm:prSet/>
      <dgm:spPr/>
      <dgm:t>
        <a:bodyPr/>
        <a:lstStyle/>
        <a:p>
          <a:endParaRPr lang="en-IN"/>
        </a:p>
      </dgm:t>
    </dgm:pt>
    <dgm:pt modelId="{9D0BF522-47D1-4017-9D56-AE46D13FE984}">
      <dgm:prSet phldrT="[Text]"/>
      <dgm:spPr/>
      <dgm:t>
        <a:bodyPr/>
        <a:lstStyle/>
        <a:p>
          <a:r>
            <a:rPr lang="en-IN" dirty="0"/>
            <a:t>Data Preparation &amp; EDA by using Jupiter Notebook</a:t>
          </a:r>
        </a:p>
      </dgm:t>
    </dgm:pt>
    <dgm:pt modelId="{E2029F18-E2CA-4333-BB3B-883F5B5DE38B}" type="parTrans" cxnId="{6D529203-BF31-4D30-98BF-608C7CC52DC4}">
      <dgm:prSet/>
      <dgm:spPr/>
      <dgm:t>
        <a:bodyPr/>
        <a:lstStyle/>
        <a:p>
          <a:endParaRPr lang="en-IN"/>
        </a:p>
      </dgm:t>
    </dgm:pt>
    <dgm:pt modelId="{6A9111DF-B23A-487B-BBF8-DF1CE737B9A5}" type="sibTrans" cxnId="{6D529203-BF31-4D30-98BF-608C7CC52DC4}">
      <dgm:prSet/>
      <dgm:spPr/>
      <dgm:t>
        <a:bodyPr/>
        <a:lstStyle/>
        <a:p>
          <a:endParaRPr lang="en-IN"/>
        </a:p>
      </dgm:t>
    </dgm:pt>
    <dgm:pt modelId="{B62201D1-51AB-435D-911D-C0B7A17DB653}">
      <dgm:prSet phldrT="[Text]"/>
      <dgm:spPr/>
      <dgm:t>
        <a:bodyPr/>
        <a:lstStyle/>
        <a:p>
          <a:r>
            <a:rPr lang="en-IN" dirty="0"/>
            <a:t>Data Analysis through Tableau &amp; Power BI</a:t>
          </a:r>
        </a:p>
      </dgm:t>
    </dgm:pt>
    <dgm:pt modelId="{8F0643F9-A2F8-4CA0-98B5-D2BDB82A0D1D}" type="parTrans" cxnId="{64F59953-392E-49DA-8B0D-E5F36BD60724}">
      <dgm:prSet/>
      <dgm:spPr/>
      <dgm:t>
        <a:bodyPr/>
        <a:lstStyle/>
        <a:p>
          <a:endParaRPr lang="en-IN"/>
        </a:p>
      </dgm:t>
    </dgm:pt>
    <dgm:pt modelId="{02C8C74A-D6B1-4469-BB70-DE0D95A5F71F}" type="sibTrans" cxnId="{64F59953-392E-49DA-8B0D-E5F36BD60724}">
      <dgm:prSet/>
      <dgm:spPr/>
      <dgm:t>
        <a:bodyPr/>
        <a:lstStyle/>
        <a:p>
          <a:endParaRPr lang="en-IN"/>
        </a:p>
      </dgm:t>
    </dgm:pt>
    <dgm:pt modelId="{D89CBFFB-B53B-4519-AEC6-8CDA120D83F9}" type="pres">
      <dgm:prSet presAssocID="{E589EE8F-EE9E-4C0D-A8AF-CCD8F642411F}" presName="outerComposite" presStyleCnt="0">
        <dgm:presLayoutVars>
          <dgm:chMax val="5"/>
          <dgm:dir/>
          <dgm:resizeHandles val="exact"/>
        </dgm:presLayoutVars>
      </dgm:prSet>
      <dgm:spPr/>
    </dgm:pt>
    <dgm:pt modelId="{2309B680-4A57-4A48-86CD-72AA494EEA01}" type="pres">
      <dgm:prSet presAssocID="{E589EE8F-EE9E-4C0D-A8AF-CCD8F642411F}" presName="dummyMaxCanvas" presStyleCnt="0">
        <dgm:presLayoutVars/>
      </dgm:prSet>
      <dgm:spPr/>
    </dgm:pt>
    <dgm:pt modelId="{88D84A27-2E7E-4A07-AFD6-5C98E61C3026}" type="pres">
      <dgm:prSet presAssocID="{E589EE8F-EE9E-4C0D-A8AF-CCD8F642411F}" presName="FourNodes_1" presStyleLbl="node1" presStyleIdx="0" presStyleCnt="4">
        <dgm:presLayoutVars>
          <dgm:bulletEnabled val="1"/>
        </dgm:presLayoutVars>
      </dgm:prSet>
      <dgm:spPr/>
    </dgm:pt>
    <dgm:pt modelId="{4518CA90-5ED5-4968-AB25-100D3C2A9B8E}" type="pres">
      <dgm:prSet presAssocID="{E589EE8F-EE9E-4C0D-A8AF-CCD8F642411F}" presName="FourNodes_2" presStyleLbl="node1" presStyleIdx="1" presStyleCnt="4">
        <dgm:presLayoutVars>
          <dgm:bulletEnabled val="1"/>
        </dgm:presLayoutVars>
      </dgm:prSet>
      <dgm:spPr/>
    </dgm:pt>
    <dgm:pt modelId="{D9CA7DE4-F50F-43FC-8CFD-1B86ED16FB42}" type="pres">
      <dgm:prSet presAssocID="{E589EE8F-EE9E-4C0D-A8AF-CCD8F642411F}" presName="FourNodes_3" presStyleLbl="node1" presStyleIdx="2" presStyleCnt="4">
        <dgm:presLayoutVars>
          <dgm:bulletEnabled val="1"/>
        </dgm:presLayoutVars>
      </dgm:prSet>
      <dgm:spPr/>
    </dgm:pt>
    <dgm:pt modelId="{9F307EA2-267B-4ED8-83CF-58A5313C382F}" type="pres">
      <dgm:prSet presAssocID="{E589EE8F-EE9E-4C0D-A8AF-CCD8F642411F}" presName="FourNodes_4" presStyleLbl="node1" presStyleIdx="3" presStyleCnt="4">
        <dgm:presLayoutVars>
          <dgm:bulletEnabled val="1"/>
        </dgm:presLayoutVars>
      </dgm:prSet>
      <dgm:spPr/>
    </dgm:pt>
    <dgm:pt modelId="{1EF0AB3B-500E-4664-A9FE-84BCE46520DE}" type="pres">
      <dgm:prSet presAssocID="{E589EE8F-EE9E-4C0D-A8AF-CCD8F642411F}" presName="FourConn_1-2" presStyleLbl="fgAccFollowNode1" presStyleIdx="0" presStyleCnt="3">
        <dgm:presLayoutVars>
          <dgm:bulletEnabled val="1"/>
        </dgm:presLayoutVars>
      </dgm:prSet>
      <dgm:spPr/>
    </dgm:pt>
    <dgm:pt modelId="{69CB9CBC-A5F4-4BB1-8364-181AF735386E}" type="pres">
      <dgm:prSet presAssocID="{E589EE8F-EE9E-4C0D-A8AF-CCD8F642411F}" presName="FourConn_2-3" presStyleLbl="fgAccFollowNode1" presStyleIdx="1" presStyleCnt="3">
        <dgm:presLayoutVars>
          <dgm:bulletEnabled val="1"/>
        </dgm:presLayoutVars>
      </dgm:prSet>
      <dgm:spPr/>
    </dgm:pt>
    <dgm:pt modelId="{852C903A-7637-4BAE-8B90-187643FDF9A4}" type="pres">
      <dgm:prSet presAssocID="{E589EE8F-EE9E-4C0D-A8AF-CCD8F642411F}" presName="FourConn_3-4" presStyleLbl="fgAccFollowNode1" presStyleIdx="2" presStyleCnt="3">
        <dgm:presLayoutVars>
          <dgm:bulletEnabled val="1"/>
        </dgm:presLayoutVars>
      </dgm:prSet>
      <dgm:spPr/>
    </dgm:pt>
    <dgm:pt modelId="{59118B26-5BB0-4FE2-BE4A-510C17D0BF1A}" type="pres">
      <dgm:prSet presAssocID="{E589EE8F-EE9E-4C0D-A8AF-CCD8F642411F}" presName="FourNodes_1_text" presStyleLbl="node1" presStyleIdx="3" presStyleCnt="4">
        <dgm:presLayoutVars>
          <dgm:bulletEnabled val="1"/>
        </dgm:presLayoutVars>
      </dgm:prSet>
      <dgm:spPr/>
    </dgm:pt>
    <dgm:pt modelId="{5A612B26-D6FA-41CF-B47F-4B7FC8280F4E}" type="pres">
      <dgm:prSet presAssocID="{E589EE8F-EE9E-4C0D-A8AF-CCD8F642411F}" presName="FourNodes_2_text" presStyleLbl="node1" presStyleIdx="3" presStyleCnt="4">
        <dgm:presLayoutVars>
          <dgm:bulletEnabled val="1"/>
        </dgm:presLayoutVars>
      </dgm:prSet>
      <dgm:spPr/>
    </dgm:pt>
    <dgm:pt modelId="{71CA6F3D-C02C-4841-AED3-06ABABF9B37D}" type="pres">
      <dgm:prSet presAssocID="{E589EE8F-EE9E-4C0D-A8AF-CCD8F642411F}" presName="FourNodes_3_text" presStyleLbl="node1" presStyleIdx="3" presStyleCnt="4">
        <dgm:presLayoutVars>
          <dgm:bulletEnabled val="1"/>
        </dgm:presLayoutVars>
      </dgm:prSet>
      <dgm:spPr/>
    </dgm:pt>
    <dgm:pt modelId="{FEEAB201-12BE-499E-B3DD-AAF50174E718}" type="pres">
      <dgm:prSet presAssocID="{E589EE8F-EE9E-4C0D-A8AF-CCD8F642411F}" presName="FourNodes_4_text" presStyleLbl="node1" presStyleIdx="3" presStyleCnt="4">
        <dgm:presLayoutVars>
          <dgm:bulletEnabled val="1"/>
        </dgm:presLayoutVars>
      </dgm:prSet>
      <dgm:spPr/>
    </dgm:pt>
  </dgm:ptLst>
  <dgm:cxnLst>
    <dgm:cxn modelId="{6D529203-BF31-4D30-98BF-608C7CC52DC4}" srcId="{E589EE8F-EE9E-4C0D-A8AF-CCD8F642411F}" destId="{9D0BF522-47D1-4017-9D56-AE46D13FE984}" srcOrd="2" destOrd="0" parTransId="{E2029F18-E2CA-4333-BB3B-883F5B5DE38B}" sibTransId="{6A9111DF-B23A-487B-BBF8-DF1CE737B9A5}"/>
    <dgm:cxn modelId="{926A5829-2BF8-4784-B988-353457AACF4F}" type="presOf" srcId="{B62201D1-51AB-435D-911D-C0B7A17DB653}" destId="{9F307EA2-267B-4ED8-83CF-58A5313C382F}" srcOrd="0" destOrd="0" presId="urn:microsoft.com/office/officeart/2005/8/layout/vProcess5"/>
    <dgm:cxn modelId="{7D5AF531-6904-405E-A926-689EC83888FF}" type="presOf" srcId="{9D0BF522-47D1-4017-9D56-AE46D13FE984}" destId="{71CA6F3D-C02C-4841-AED3-06ABABF9B37D}" srcOrd="1" destOrd="0" presId="urn:microsoft.com/office/officeart/2005/8/layout/vProcess5"/>
    <dgm:cxn modelId="{07B35232-7040-4977-939E-4216BA8EF5CD}" srcId="{E589EE8F-EE9E-4C0D-A8AF-CCD8F642411F}" destId="{D0A20B4F-8B9F-41D2-A051-E32FFD41AE27}" srcOrd="1" destOrd="0" parTransId="{8EA73C3D-558C-4890-A81D-966F48EF885D}" sibTransId="{4B2E7B82-202F-4F93-9810-EC74E6570EB0}"/>
    <dgm:cxn modelId="{F38B1338-F970-425B-BE27-0D79424838C0}" type="presOf" srcId="{B62201D1-51AB-435D-911D-C0B7A17DB653}" destId="{FEEAB201-12BE-499E-B3DD-AAF50174E718}" srcOrd="1" destOrd="0" presId="urn:microsoft.com/office/officeart/2005/8/layout/vProcess5"/>
    <dgm:cxn modelId="{CFE2D13C-398B-45B8-85CB-100B40F391E9}" srcId="{E589EE8F-EE9E-4C0D-A8AF-CCD8F642411F}" destId="{B66444E6-AB12-4C47-8C86-51460EBEC6E2}" srcOrd="0" destOrd="0" parTransId="{53CECFE3-B6D8-4FFC-B50E-92135F3C873E}" sibTransId="{F931F436-EFDD-4935-B64B-4F846BC94E6D}"/>
    <dgm:cxn modelId="{DED4D445-200F-4C61-8E6B-5475A765E0C7}" type="presOf" srcId="{D0A20B4F-8B9F-41D2-A051-E32FFD41AE27}" destId="{5A612B26-D6FA-41CF-B47F-4B7FC8280F4E}" srcOrd="1" destOrd="0" presId="urn:microsoft.com/office/officeart/2005/8/layout/vProcess5"/>
    <dgm:cxn modelId="{64F59953-392E-49DA-8B0D-E5F36BD60724}" srcId="{E589EE8F-EE9E-4C0D-A8AF-CCD8F642411F}" destId="{B62201D1-51AB-435D-911D-C0B7A17DB653}" srcOrd="3" destOrd="0" parTransId="{8F0643F9-A2F8-4CA0-98B5-D2BDB82A0D1D}" sibTransId="{02C8C74A-D6B1-4469-BB70-DE0D95A5F71F}"/>
    <dgm:cxn modelId="{211FCA58-E8A3-41EA-BE85-5F956A806965}" type="presOf" srcId="{4B2E7B82-202F-4F93-9810-EC74E6570EB0}" destId="{69CB9CBC-A5F4-4BB1-8364-181AF735386E}" srcOrd="0" destOrd="0" presId="urn:microsoft.com/office/officeart/2005/8/layout/vProcess5"/>
    <dgm:cxn modelId="{CE67B780-03D7-49E2-82C3-511B1A25B616}" type="presOf" srcId="{E589EE8F-EE9E-4C0D-A8AF-CCD8F642411F}" destId="{D89CBFFB-B53B-4519-AEC6-8CDA120D83F9}" srcOrd="0" destOrd="0" presId="urn:microsoft.com/office/officeart/2005/8/layout/vProcess5"/>
    <dgm:cxn modelId="{B11A6781-76F9-4D00-927C-BBEE377844D3}" type="presOf" srcId="{B66444E6-AB12-4C47-8C86-51460EBEC6E2}" destId="{88D84A27-2E7E-4A07-AFD6-5C98E61C3026}" srcOrd="0" destOrd="0" presId="urn:microsoft.com/office/officeart/2005/8/layout/vProcess5"/>
    <dgm:cxn modelId="{A7579383-5C68-4034-A897-5B0F0BF6F1E2}" type="presOf" srcId="{F931F436-EFDD-4935-B64B-4F846BC94E6D}" destId="{1EF0AB3B-500E-4664-A9FE-84BCE46520DE}" srcOrd="0" destOrd="0" presId="urn:microsoft.com/office/officeart/2005/8/layout/vProcess5"/>
    <dgm:cxn modelId="{F75AC19E-BF6E-4818-9275-9CCA67411613}" type="presOf" srcId="{B66444E6-AB12-4C47-8C86-51460EBEC6E2}" destId="{59118B26-5BB0-4FE2-BE4A-510C17D0BF1A}" srcOrd="1" destOrd="0" presId="urn:microsoft.com/office/officeart/2005/8/layout/vProcess5"/>
    <dgm:cxn modelId="{162D61A1-5CC0-4E80-B154-A31883363C44}" type="presOf" srcId="{6A9111DF-B23A-487B-BBF8-DF1CE737B9A5}" destId="{852C903A-7637-4BAE-8B90-187643FDF9A4}" srcOrd="0" destOrd="0" presId="urn:microsoft.com/office/officeart/2005/8/layout/vProcess5"/>
    <dgm:cxn modelId="{CF8178E5-E4DB-4891-BEC9-E17A37B6E2A0}" type="presOf" srcId="{9D0BF522-47D1-4017-9D56-AE46D13FE984}" destId="{D9CA7DE4-F50F-43FC-8CFD-1B86ED16FB42}" srcOrd="0" destOrd="0" presId="urn:microsoft.com/office/officeart/2005/8/layout/vProcess5"/>
    <dgm:cxn modelId="{E523DFE9-04B6-48B8-AE69-8F2EEBE4419F}" type="presOf" srcId="{D0A20B4F-8B9F-41D2-A051-E32FFD41AE27}" destId="{4518CA90-5ED5-4968-AB25-100D3C2A9B8E}" srcOrd="0" destOrd="0" presId="urn:microsoft.com/office/officeart/2005/8/layout/vProcess5"/>
    <dgm:cxn modelId="{1EED3CF2-BAC1-4234-8A02-29894A970709}" type="presParOf" srcId="{D89CBFFB-B53B-4519-AEC6-8CDA120D83F9}" destId="{2309B680-4A57-4A48-86CD-72AA494EEA01}" srcOrd="0" destOrd="0" presId="urn:microsoft.com/office/officeart/2005/8/layout/vProcess5"/>
    <dgm:cxn modelId="{23D2C8F7-4A98-4E37-92A8-A884876327AB}" type="presParOf" srcId="{D89CBFFB-B53B-4519-AEC6-8CDA120D83F9}" destId="{88D84A27-2E7E-4A07-AFD6-5C98E61C3026}" srcOrd="1" destOrd="0" presId="urn:microsoft.com/office/officeart/2005/8/layout/vProcess5"/>
    <dgm:cxn modelId="{C13D1492-9AFF-4053-BE34-F604CFA4D6A0}" type="presParOf" srcId="{D89CBFFB-B53B-4519-AEC6-8CDA120D83F9}" destId="{4518CA90-5ED5-4968-AB25-100D3C2A9B8E}" srcOrd="2" destOrd="0" presId="urn:microsoft.com/office/officeart/2005/8/layout/vProcess5"/>
    <dgm:cxn modelId="{C68E943C-E5C7-4C48-9C54-D8BBAB146FEE}" type="presParOf" srcId="{D89CBFFB-B53B-4519-AEC6-8CDA120D83F9}" destId="{D9CA7DE4-F50F-43FC-8CFD-1B86ED16FB42}" srcOrd="3" destOrd="0" presId="urn:microsoft.com/office/officeart/2005/8/layout/vProcess5"/>
    <dgm:cxn modelId="{C390B795-2102-4676-8E1D-44B60E40548D}" type="presParOf" srcId="{D89CBFFB-B53B-4519-AEC6-8CDA120D83F9}" destId="{9F307EA2-267B-4ED8-83CF-58A5313C382F}" srcOrd="4" destOrd="0" presId="urn:microsoft.com/office/officeart/2005/8/layout/vProcess5"/>
    <dgm:cxn modelId="{2BD790AD-C894-4541-9D8F-B7F95A9D20D1}" type="presParOf" srcId="{D89CBFFB-B53B-4519-AEC6-8CDA120D83F9}" destId="{1EF0AB3B-500E-4664-A9FE-84BCE46520DE}" srcOrd="5" destOrd="0" presId="urn:microsoft.com/office/officeart/2005/8/layout/vProcess5"/>
    <dgm:cxn modelId="{2DB220A5-6AE1-4AC2-BCAB-DD0CA5900205}" type="presParOf" srcId="{D89CBFFB-B53B-4519-AEC6-8CDA120D83F9}" destId="{69CB9CBC-A5F4-4BB1-8364-181AF735386E}" srcOrd="6" destOrd="0" presId="urn:microsoft.com/office/officeart/2005/8/layout/vProcess5"/>
    <dgm:cxn modelId="{65B1EEE5-5598-4B45-8600-26ADC9B41D78}" type="presParOf" srcId="{D89CBFFB-B53B-4519-AEC6-8CDA120D83F9}" destId="{852C903A-7637-4BAE-8B90-187643FDF9A4}" srcOrd="7" destOrd="0" presId="urn:microsoft.com/office/officeart/2005/8/layout/vProcess5"/>
    <dgm:cxn modelId="{81BC1A84-340E-471E-A386-816EB0681DDC}" type="presParOf" srcId="{D89CBFFB-B53B-4519-AEC6-8CDA120D83F9}" destId="{59118B26-5BB0-4FE2-BE4A-510C17D0BF1A}" srcOrd="8" destOrd="0" presId="urn:microsoft.com/office/officeart/2005/8/layout/vProcess5"/>
    <dgm:cxn modelId="{A38B81A2-0E9F-43D9-80C2-747DF5112085}" type="presParOf" srcId="{D89CBFFB-B53B-4519-AEC6-8CDA120D83F9}" destId="{5A612B26-D6FA-41CF-B47F-4B7FC8280F4E}" srcOrd="9" destOrd="0" presId="urn:microsoft.com/office/officeart/2005/8/layout/vProcess5"/>
    <dgm:cxn modelId="{780FD703-478C-4DAE-A942-28C0EC15617A}" type="presParOf" srcId="{D89CBFFB-B53B-4519-AEC6-8CDA120D83F9}" destId="{71CA6F3D-C02C-4841-AED3-06ABABF9B37D}" srcOrd="10" destOrd="0" presId="urn:microsoft.com/office/officeart/2005/8/layout/vProcess5"/>
    <dgm:cxn modelId="{39151960-BF9D-4D14-9B30-6AEAFF23B825}" type="presParOf" srcId="{D89CBFFB-B53B-4519-AEC6-8CDA120D83F9}" destId="{FEEAB201-12BE-499E-B3DD-AAF50174E71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84A27-2E7E-4A07-AFD6-5C98E61C3026}">
      <dsp:nvSpPr>
        <dsp:cNvPr id="0" name=""/>
        <dsp:cNvSpPr/>
      </dsp:nvSpPr>
      <dsp:spPr>
        <a:xfrm>
          <a:off x="0" y="0"/>
          <a:ext cx="5416284" cy="9801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dirty="0"/>
            <a:t>Understanding Problem Statement</a:t>
          </a:r>
        </a:p>
      </dsp:txBody>
      <dsp:txXfrm>
        <a:off x="28708" y="28708"/>
        <a:ext cx="4275801" cy="922735"/>
      </dsp:txXfrm>
    </dsp:sp>
    <dsp:sp modelId="{4518CA90-5ED5-4968-AB25-100D3C2A9B8E}">
      <dsp:nvSpPr>
        <dsp:cNvPr id="0" name=""/>
        <dsp:cNvSpPr/>
      </dsp:nvSpPr>
      <dsp:spPr>
        <a:xfrm>
          <a:off x="453613" y="1158361"/>
          <a:ext cx="5416284" cy="9801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dirty="0"/>
            <a:t>Understanding the Data</a:t>
          </a:r>
        </a:p>
      </dsp:txBody>
      <dsp:txXfrm>
        <a:off x="482321" y="1187069"/>
        <a:ext cx="4268156" cy="922735"/>
      </dsp:txXfrm>
    </dsp:sp>
    <dsp:sp modelId="{D9CA7DE4-F50F-43FC-8CFD-1B86ED16FB42}">
      <dsp:nvSpPr>
        <dsp:cNvPr id="0" name=""/>
        <dsp:cNvSpPr/>
      </dsp:nvSpPr>
      <dsp:spPr>
        <a:xfrm>
          <a:off x="900457" y="2316722"/>
          <a:ext cx="5416284" cy="9801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dirty="0"/>
            <a:t>Data Preparation &amp; EDA by using Jupiter Notebook</a:t>
          </a:r>
        </a:p>
      </dsp:txBody>
      <dsp:txXfrm>
        <a:off x="929165" y="2345430"/>
        <a:ext cx="4274926" cy="922735"/>
      </dsp:txXfrm>
    </dsp:sp>
    <dsp:sp modelId="{9F307EA2-267B-4ED8-83CF-58A5313C382F}">
      <dsp:nvSpPr>
        <dsp:cNvPr id="0" name=""/>
        <dsp:cNvSpPr/>
      </dsp:nvSpPr>
      <dsp:spPr>
        <a:xfrm>
          <a:off x="1354071" y="3475083"/>
          <a:ext cx="5416284" cy="9801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dirty="0"/>
            <a:t>Data Analysis through Tableau &amp; Power BI</a:t>
          </a:r>
        </a:p>
      </dsp:txBody>
      <dsp:txXfrm>
        <a:off x="1382779" y="3503791"/>
        <a:ext cx="4268156" cy="922735"/>
      </dsp:txXfrm>
    </dsp:sp>
    <dsp:sp modelId="{1EF0AB3B-500E-4664-A9FE-84BCE46520DE}">
      <dsp:nvSpPr>
        <dsp:cNvPr id="0" name=""/>
        <dsp:cNvSpPr/>
      </dsp:nvSpPr>
      <dsp:spPr>
        <a:xfrm>
          <a:off x="4779186" y="750707"/>
          <a:ext cx="637098" cy="63709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IN" sz="2900" kern="1200"/>
        </a:p>
      </dsp:txBody>
      <dsp:txXfrm>
        <a:off x="4922533" y="750707"/>
        <a:ext cx="350404" cy="479416"/>
      </dsp:txXfrm>
    </dsp:sp>
    <dsp:sp modelId="{69CB9CBC-A5F4-4BB1-8364-181AF735386E}">
      <dsp:nvSpPr>
        <dsp:cNvPr id="0" name=""/>
        <dsp:cNvSpPr/>
      </dsp:nvSpPr>
      <dsp:spPr>
        <a:xfrm>
          <a:off x="5232800" y="1909068"/>
          <a:ext cx="637098" cy="63709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IN" sz="2900" kern="1200"/>
        </a:p>
      </dsp:txBody>
      <dsp:txXfrm>
        <a:off x="5376147" y="1909068"/>
        <a:ext cx="350404" cy="479416"/>
      </dsp:txXfrm>
    </dsp:sp>
    <dsp:sp modelId="{852C903A-7637-4BAE-8B90-187643FDF9A4}">
      <dsp:nvSpPr>
        <dsp:cNvPr id="0" name=""/>
        <dsp:cNvSpPr/>
      </dsp:nvSpPr>
      <dsp:spPr>
        <a:xfrm>
          <a:off x="5679643" y="3067429"/>
          <a:ext cx="637098" cy="63709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IN" sz="2900" kern="1200"/>
        </a:p>
      </dsp:txBody>
      <dsp:txXfrm>
        <a:off x="5822990" y="3067429"/>
        <a:ext cx="350404" cy="47941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CA49AE-D7DC-4737-93F5-74C2ED3734B0}"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9878E-0105-45E9-981F-D7BFB405316F}" type="slidenum">
              <a:rPr lang="en-US" smtClean="0"/>
              <a:t>‹#›</a:t>
            </a:fld>
            <a:endParaRPr lang="en-US"/>
          </a:p>
        </p:txBody>
      </p:sp>
    </p:spTree>
    <p:extLst>
      <p:ext uri="{BB962C8B-B14F-4D97-AF65-F5344CB8AC3E}">
        <p14:creationId xmlns:p14="http://schemas.microsoft.com/office/powerpoint/2010/main" val="3486482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3427882-DF53-4178-99FE-9AEB4021C27F}" type="datetime1">
              <a:rPr lang="en-US" smtClean="0"/>
              <a:t>5/9/2023</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108546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C466D4-F270-415D-8CE5-A4C79A7C895A}" type="datetime1">
              <a:rPr lang="en-US" smtClean="0"/>
              <a:t>5/9/2023</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40108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Blank">
    <p:spTree>
      <p:nvGrpSpPr>
        <p:cNvPr id="1" name=""/>
        <p:cNvGrpSpPr/>
        <p:nvPr/>
      </p:nvGrpSpPr>
      <p:grpSpPr>
        <a:xfrm>
          <a:off x="0" y="0"/>
          <a:ext cx="0" cy="0"/>
          <a:chOff x="0" y="0"/>
          <a:chExt cx="0" cy="0"/>
        </a:xfrm>
      </p:grpSpPr>
      <p:sp>
        <p:nvSpPr>
          <p:cNvPr id="20" name="Picture Placeholder 5">
            <a:extLst>
              <a:ext uri="{FF2B5EF4-FFF2-40B4-BE49-F238E27FC236}">
                <a16:creationId xmlns:a16="http://schemas.microsoft.com/office/drawing/2014/main" id="{252D4966-95B9-4A55-BCA4-9EB442EFF066}"/>
              </a:ext>
            </a:extLst>
          </p:cNvPr>
          <p:cNvSpPr>
            <a:spLocks noGrp="1"/>
          </p:cNvSpPr>
          <p:nvPr>
            <p:ph type="pic" sz="quarter" idx="10"/>
          </p:nvPr>
        </p:nvSpPr>
        <p:spPr>
          <a:xfrm>
            <a:off x="0" y="0"/>
            <a:ext cx="12192000" cy="6858000"/>
          </a:xfrm>
        </p:spPr>
        <p:txBody>
          <a:bodyPr>
            <a:normAutofit/>
          </a:bodyPr>
          <a:lstStyle>
            <a:lvl1pPr>
              <a:defRPr sz="1200"/>
            </a:lvl1pPr>
          </a:lstStyle>
          <a:p>
            <a:endParaRPr lang="en-US"/>
          </a:p>
        </p:txBody>
      </p:sp>
      <p:pic>
        <p:nvPicPr>
          <p:cNvPr id="2" name="Picture 1">
            <a:extLst>
              <a:ext uri="{FF2B5EF4-FFF2-40B4-BE49-F238E27FC236}">
                <a16:creationId xmlns:a16="http://schemas.microsoft.com/office/drawing/2014/main" id="{645CCC4D-B10D-48BB-BCE0-F30D11B417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911" t="12973" r="13878" b="12973"/>
          <a:stretch/>
        </p:blipFill>
        <p:spPr>
          <a:xfrm>
            <a:off x="327416" y="264226"/>
            <a:ext cx="661342" cy="731264"/>
          </a:xfrm>
          <a:prstGeom prst="rect">
            <a:avLst/>
          </a:prstGeom>
        </p:spPr>
      </p:pic>
      <p:sp>
        <p:nvSpPr>
          <p:cNvPr id="9" name="Freeform: Shape 8">
            <a:extLst>
              <a:ext uri="{FF2B5EF4-FFF2-40B4-BE49-F238E27FC236}">
                <a16:creationId xmlns:a16="http://schemas.microsoft.com/office/drawing/2014/main" id="{A1F47649-BE3E-4087-8717-2B231EA8DB0F}"/>
              </a:ext>
            </a:extLst>
          </p:cNvPr>
          <p:cNvSpPr/>
          <p:nvPr userDrawn="1"/>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p:spPr>
        <p:txBody>
          <a:bodyPr vert="horz" wrap="square" lIns="91440" tIns="45720" rIns="91440" bIns="45720" rtlCol="0">
            <a:noAutofit/>
          </a:bodyPr>
          <a:lstStyle/>
          <a:p>
            <a:pPr marL="228600" lvl="0" indent="-228600">
              <a:lnSpc>
                <a:spcPct val="90000"/>
              </a:lnSpc>
              <a:spcBef>
                <a:spcPts val="1000"/>
              </a:spcBef>
              <a:buFont typeface="Arial" panose="020B0604020202020204" pitchFamily="34" charset="0"/>
              <a:buChar char="•"/>
            </a:pPr>
            <a:endParaRPr lang="en-US" sz="1200">
              <a:solidFill>
                <a:schemeClr val="tx1"/>
              </a:solidFill>
            </a:endParaRPr>
          </a:p>
        </p:txBody>
      </p:sp>
      <p:sp>
        <p:nvSpPr>
          <p:cNvPr id="10" name="Freeform: Shape 9">
            <a:extLst>
              <a:ext uri="{FF2B5EF4-FFF2-40B4-BE49-F238E27FC236}">
                <a16:creationId xmlns:a16="http://schemas.microsoft.com/office/drawing/2014/main" id="{9A93BC47-50CA-4D22-B1F8-63534DAC8320}"/>
              </a:ext>
            </a:extLst>
          </p:cNvPr>
          <p:cNvSpPr/>
          <p:nvPr userDrawn="1"/>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Picture Placeholder 16">
            <a:extLst>
              <a:ext uri="{FF2B5EF4-FFF2-40B4-BE49-F238E27FC236}">
                <a16:creationId xmlns:a16="http://schemas.microsoft.com/office/drawing/2014/main" id="{DF4E445D-FE3D-42A6-A29E-1A54FEE2DE10}"/>
              </a:ext>
            </a:extLst>
          </p:cNvPr>
          <p:cNvSpPr>
            <a:spLocks noGrp="1"/>
          </p:cNvSpPr>
          <p:nvPr>
            <p:ph type="pic" sz="quarter" idx="18"/>
          </p:nvPr>
        </p:nvSpPr>
        <p:spPr>
          <a:xfrm>
            <a:off x="9740748" y="2179960"/>
            <a:ext cx="1709871" cy="1832397"/>
          </a:xfrm>
          <a:custGeom>
            <a:avLst/>
            <a:gdLst>
              <a:gd name="connsiteX0" fmla="*/ 0 w 1709871"/>
              <a:gd name="connsiteY0" fmla="*/ 0 h 1832397"/>
              <a:gd name="connsiteX1" fmla="*/ 1467121 w 1709871"/>
              <a:gd name="connsiteY1" fmla="*/ 0 h 1832397"/>
              <a:gd name="connsiteX2" fmla="*/ 1709871 w 1709871"/>
              <a:gd name="connsiteY2" fmla="*/ 242750 h 1832397"/>
              <a:gd name="connsiteX3" fmla="*/ 1709871 w 1709871"/>
              <a:gd name="connsiteY3" fmla="*/ 1832397 h 1832397"/>
              <a:gd name="connsiteX4" fmla="*/ 0 w 1709871"/>
              <a:gd name="connsiteY4" fmla="*/ 1832397 h 183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871" h="1832397">
                <a:moveTo>
                  <a:pt x="0" y="0"/>
                </a:moveTo>
                <a:lnTo>
                  <a:pt x="1467121" y="0"/>
                </a:lnTo>
                <a:cubicBezTo>
                  <a:pt x="1601188" y="0"/>
                  <a:pt x="1709871" y="108683"/>
                  <a:pt x="1709871" y="242750"/>
                </a:cubicBezTo>
                <a:lnTo>
                  <a:pt x="1709871" y="1832397"/>
                </a:lnTo>
                <a:lnTo>
                  <a:pt x="0" y="1832397"/>
                </a:lnTo>
                <a:close/>
              </a:path>
            </a:pathLst>
          </a:custGeom>
        </p:spPr>
        <p:txBody>
          <a:bodyPr vert="horz" wrap="square" lIns="91440" tIns="45720" rIns="91440" bIns="45720" rtlCol="0">
            <a:noAutofit/>
          </a:bodyPr>
          <a:lstStyle>
            <a:lvl1pPr>
              <a:defRPr lang="en-ID" sz="1200"/>
            </a:lvl1pPr>
          </a:lstStyle>
          <a:p>
            <a:pPr lvl="0"/>
            <a:endParaRPr lang="en-ID"/>
          </a:p>
        </p:txBody>
      </p:sp>
      <p:sp>
        <p:nvSpPr>
          <p:cNvPr id="18" name="Picture Placeholder 17">
            <a:extLst>
              <a:ext uri="{FF2B5EF4-FFF2-40B4-BE49-F238E27FC236}">
                <a16:creationId xmlns:a16="http://schemas.microsoft.com/office/drawing/2014/main" id="{5CACFBC2-531D-434F-AA3F-1EA7A6F61BAE}"/>
              </a:ext>
            </a:extLst>
          </p:cNvPr>
          <p:cNvSpPr>
            <a:spLocks noGrp="1"/>
          </p:cNvSpPr>
          <p:nvPr>
            <p:ph type="pic" sz="quarter" idx="17"/>
          </p:nvPr>
        </p:nvSpPr>
        <p:spPr>
          <a:xfrm>
            <a:off x="6094995" y="2179960"/>
            <a:ext cx="1709871" cy="1832397"/>
          </a:xfrm>
          <a:custGeom>
            <a:avLst/>
            <a:gdLst>
              <a:gd name="connsiteX0" fmla="*/ 0 w 1709871"/>
              <a:gd name="connsiteY0" fmla="*/ 0 h 1832397"/>
              <a:gd name="connsiteX1" fmla="*/ 1496154 w 1709871"/>
              <a:gd name="connsiteY1" fmla="*/ 0 h 1832397"/>
              <a:gd name="connsiteX2" fmla="*/ 1709871 w 1709871"/>
              <a:gd name="connsiteY2" fmla="*/ 213717 h 1832397"/>
              <a:gd name="connsiteX3" fmla="*/ 1709871 w 1709871"/>
              <a:gd name="connsiteY3" fmla="*/ 1832397 h 1832397"/>
              <a:gd name="connsiteX4" fmla="*/ 0 w 1709871"/>
              <a:gd name="connsiteY4" fmla="*/ 1832397 h 183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871" h="1832397">
                <a:moveTo>
                  <a:pt x="0" y="0"/>
                </a:moveTo>
                <a:lnTo>
                  <a:pt x="1496154" y="0"/>
                </a:lnTo>
                <a:cubicBezTo>
                  <a:pt x="1614187" y="0"/>
                  <a:pt x="1709871" y="95684"/>
                  <a:pt x="1709871" y="213717"/>
                </a:cubicBezTo>
                <a:lnTo>
                  <a:pt x="1709871" y="1832397"/>
                </a:lnTo>
                <a:lnTo>
                  <a:pt x="0" y="1832397"/>
                </a:lnTo>
                <a:close/>
              </a:path>
            </a:pathLst>
          </a:custGeom>
        </p:spPr>
        <p:txBody>
          <a:bodyPr vert="horz" wrap="square" lIns="91440" tIns="45720" rIns="91440" bIns="45720" rtlCol="0">
            <a:noAutofit/>
          </a:bodyPr>
          <a:lstStyle>
            <a:lvl1pPr>
              <a:defRPr lang="en-ID" sz="1200"/>
            </a:lvl1pPr>
          </a:lstStyle>
          <a:p>
            <a:pPr lvl="0"/>
            <a:endParaRPr lang="en-ID"/>
          </a:p>
        </p:txBody>
      </p:sp>
      <p:sp>
        <p:nvSpPr>
          <p:cNvPr id="19" name="Picture Placeholder 18">
            <a:extLst>
              <a:ext uri="{FF2B5EF4-FFF2-40B4-BE49-F238E27FC236}">
                <a16:creationId xmlns:a16="http://schemas.microsoft.com/office/drawing/2014/main" id="{3ACDC1F2-4150-4E13-96EE-8FCD3DC5652C}"/>
              </a:ext>
            </a:extLst>
          </p:cNvPr>
          <p:cNvSpPr>
            <a:spLocks noGrp="1"/>
          </p:cNvSpPr>
          <p:nvPr>
            <p:ph type="pic" sz="quarter" idx="16"/>
          </p:nvPr>
        </p:nvSpPr>
        <p:spPr>
          <a:xfrm>
            <a:off x="2449241" y="2179960"/>
            <a:ext cx="1709871" cy="1832397"/>
          </a:xfrm>
          <a:custGeom>
            <a:avLst/>
            <a:gdLst>
              <a:gd name="connsiteX0" fmla="*/ 0 w 1709871"/>
              <a:gd name="connsiteY0" fmla="*/ 0 h 1832397"/>
              <a:gd name="connsiteX1" fmla="*/ 1525171 w 1709871"/>
              <a:gd name="connsiteY1" fmla="*/ 0 h 1832397"/>
              <a:gd name="connsiteX2" fmla="*/ 1709871 w 1709871"/>
              <a:gd name="connsiteY2" fmla="*/ 184700 h 1832397"/>
              <a:gd name="connsiteX3" fmla="*/ 1709871 w 1709871"/>
              <a:gd name="connsiteY3" fmla="*/ 1832397 h 1832397"/>
              <a:gd name="connsiteX4" fmla="*/ 0 w 1709871"/>
              <a:gd name="connsiteY4" fmla="*/ 1832397 h 183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871" h="1832397">
                <a:moveTo>
                  <a:pt x="0" y="0"/>
                </a:moveTo>
                <a:lnTo>
                  <a:pt x="1525171" y="0"/>
                </a:lnTo>
                <a:cubicBezTo>
                  <a:pt x="1627178" y="0"/>
                  <a:pt x="1709871" y="82693"/>
                  <a:pt x="1709871" y="184700"/>
                </a:cubicBezTo>
                <a:lnTo>
                  <a:pt x="1709871" y="1832397"/>
                </a:lnTo>
                <a:lnTo>
                  <a:pt x="0" y="1832397"/>
                </a:lnTo>
                <a:close/>
              </a:path>
            </a:pathLst>
          </a:custGeom>
        </p:spPr>
        <p:txBody>
          <a:bodyPr vert="horz" wrap="square" lIns="91440" tIns="45720" rIns="91440" bIns="45720" rtlCol="0">
            <a:noAutofit/>
          </a:bodyPr>
          <a:lstStyle>
            <a:lvl1pPr>
              <a:defRPr lang="en-ID" sz="1200"/>
            </a:lvl1pPr>
          </a:lstStyle>
          <a:p>
            <a:pPr lvl="0"/>
            <a:endParaRPr lang="en-ID"/>
          </a:p>
        </p:txBody>
      </p:sp>
      <p:sp>
        <p:nvSpPr>
          <p:cNvPr id="5" name="Date Placeholder 4"/>
          <p:cNvSpPr>
            <a:spLocks noGrp="1"/>
          </p:cNvSpPr>
          <p:nvPr>
            <p:ph type="dt" sz="half" idx="19"/>
          </p:nvPr>
        </p:nvSpPr>
        <p:spPr/>
        <p:txBody>
          <a:bodyPr/>
          <a:lstStyle/>
          <a:p>
            <a:fld id="{6F69AF0C-D3DA-4B08-BCDC-BB9B6720BA52}" type="datetime1">
              <a:rPr lang="en-US" smtClean="0"/>
              <a:t>5/9/2023</a:t>
            </a:fld>
            <a:endParaRPr lang="en-US"/>
          </a:p>
        </p:txBody>
      </p:sp>
      <p:sp>
        <p:nvSpPr>
          <p:cNvPr id="6" name="Footer Placeholder 5"/>
          <p:cNvSpPr>
            <a:spLocks noGrp="1"/>
          </p:cNvSpPr>
          <p:nvPr>
            <p:ph type="ftr" sz="quarter" idx="20"/>
          </p:nvPr>
        </p:nvSpPr>
        <p:spPr/>
        <p:txBody>
          <a:bodyPr/>
          <a:lstStyle/>
          <a:p>
            <a:r>
              <a:rPr lang="en-US"/>
              <a:t>presentationstemplate.com</a:t>
            </a:r>
          </a:p>
        </p:txBody>
      </p:sp>
      <p:sp>
        <p:nvSpPr>
          <p:cNvPr id="7" name="Slide Number Placeholder 6"/>
          <p:cNvSpPr>
            <a:spLocks noGrp="1"/>
          </p:cNvSpPr>
          <p:nvPr>
            <p:ph type="sldNum" sz="quarter" idx="21"/>
          </p:nvPr>
        </p:nvSpPr>
        <p:spPr/>
        <p:txBody>
          <a:bodyPr/>
          <a:lstStyle/>
          <a:p>
            <a:fld id="{9ED91052-A62B-43CA-9575-0BC7146249E0}" type="slidenum">
              <a:rPr lang="en-US" smtClean="0"/>
              <a:pPr/>
              <a:t>‹#›</a:t>
            </a:fld>
            <a:endParaRPr lang="en-US" dirty="0"/>
          </a:p>
        </p:txBody>
      </p:sp>
      <p:sp>
        <p:nvSpPr>
          <p:cNvPr id="11" name="Title 10"/>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4043764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AE6422-21CC-4051-ACC3-4C8974EBDEE9}" type="datetime1">
              <a:rPr lang="en-US" smtClean="0"/>
              <a:t>5/9/2023</a:t>
            </a:fld>
            <a:endParaRPr lang="en-US"/>
          </a:p>
        </p:txBody>
      </p:sp>
      <p:sp>
        <p:nvSpPr>
          <p:cNvPr id="3" name="Footer Placeholder 2"/>
          <p:cNvSpPr>
            <a:spLocks noGrp="1"/>
          </p:cNvSpPr>
          <p:nvPr>
            <p:ph type="ftr" sz="quarter" idx="11"/>
          </p:nvPr>
        </p:nvSpPr>
        <p:spPr/>
        <p:txBody>
          <a:bodyPr/>
          <a:lstStyle/>
          <a:p>
            <a:r>
              <a:rPr lang="en-US"/>
              <a:t>presentationstemplate.com</a:t>
            </a:r>
          </a:p>
        </p:txBody>
      </p:sp>
      <p:sp>
        <p:nvSpPr>
          <p:cNvPr id="4" name="Slide Number Placeholder 3"/>
          <p:cNvSpPr>
            <a:spLocks noGrp="1"/>
          </p:cNvSpPr>
          <p:nvPr>
            <p:ph type="sldNum" sz="quarter" idx="12"/>
          </p:nvPr>
        </p:nvSpPr>
        <p:spPr/>
        <p:txBody>
          <a:bodyPr/>
          <a:lstStyle/>
          <a:p>
            <a:fld id="{9ED91052-A62B-43CA-9575-0BC7146249E0}" type="slidenum">
              <a:rPr lang="en-US" smtClean="0"/>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5074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0C37AD-FC75-47EE-A9B0-CBBA53889D60}" type="datetime1">
              <a:rPr lang="en-US" smtClean="0"/>
              <a:t>5/9/2023</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11393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967F1B-8397-4CA0-BDC1-F24A511A27C5}" type="datetime1">
              <a:rPr lang="en-US" smtClean="0"/>
              <a:t>5/9/2023</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318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46E43C-B1FC-452D-9B5E-AD3A526CC6EE}" type="datetime1">
              <a:rPr lang="en-US" smtClean="0"/>
              <a:t>5/9/2023</a:t>
            </a:fld>
            <a:endParaRPr lang="en-US"/>
          </a:p>
        </p:txBody>
      </p:sp>
      <p:sp>
        <p:nvSpPr>
          <p:cNvPr id="8" name="Footer Placeholder 7"/>
          <p:cNvSpPr>
            <a:spLocks noGrp="1"/>
          </p:cNvSpPr>
          <p:nvPr>
            <p:ph type="ftr" sz="quarter" idx="11"/>
          </p:nvPr>
        </p:nvSpPr>
        <p:spPr/>
        <p:txBody>
          <a:bodyPr/>
          <a:lstStyle/>
          <a:p>
            <a:r>
              <a:rPr lang="en-US"/>
              <a:t>presentationstemplate.com</a:t>
            </a:r>
          </a:p>
        </p:txBody>
      </p:sp>
      <p:sp>
        <p:nvSpPr>
          <p:cNvPr id="9" name="Slide Number Placeholder 8"/>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05868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63D4FCB-EC8D-4D74-B35E-675AB4A0A815}" type="datetime1">
              <a:rPr lang="en-US" smtClean="0"/>
              <a:t>5/9/2023</a:t>
            </a:fld>
            <a:endParaRPr lang="en-US"/>
          </a:p>
        </p:txBody>
      </p:sp>
      <p:sp>
        <p:nvSpPr>
          <p:cNvPr id="4" name="Footer Placeholder 3"/>
          <p:cNvSpPr>
            <a:spLocks noGrp="1"/>
          </p:cNvSpPr>
          <p:nvPr>
            <p:ph type="ftr" sz="quarter" idx="11"/>
          </p:nvPr>
        </p:nvSpPr>
        <p:spPr/>
        <p:txBody>
          <a:bodyPr/>
          <a:lstStyle/>
          <a:p>
            <a:r>
              <a:rPr lang="en-US"/>
              <a:t>presentationstemplate.com</a:t>
            </a:r>
          </a:p>
        </p:txBody>
      </p:sp>
      <p:sp>
        <p:nvSpPr>
          <p:cNvPr id="5" name="Slide Number Placeholder 4"/>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256265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51DBE2-5A55-47A7-A7D2-3E92E031603A}" type="datetime1">
              <a:rPr lang="en-US" smtClean="0"/>
              <a:t>5/9/2023</a:t>
            </a:fld>
            <a:endParaRPr lang="en-US"/>
          </a:p>
        </p:txBody>
      </p:sp>
      <p:sp>
        <p:nvSpPr>
          <p:cNvPr id="3" name="Footer Placeholder 2"/>
          <p:cNvSpPr>
            <a:spLocks noGrp="1"/>
          </p:cNvSpPr>
          <p:nvPr>
            <p:ph type="ftr" sz="quarter" idx="11"/>
          </p:nvPr>
        </p:nvSpPr>
        <p:spPr/>
        <p:txBody>
          <a:bodyPr/>
          <a:lstStyle/>
          <a:p>
            <a:r>
              <a:rPr lang="en-US"/>
              <a:t>presentationstemplate.com</a:t>
            </a:r>
          </a:p>
        </p:txBody>
      </p:sp>
      <p:sp>
        <p:nvSpPr>
          <p:cNvPr id="4" name="Slide Number Placeholder 3"/>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328521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BCE8D4-D570-4289-A9A5-061D11D38195}" type="datetime1">
              <a:rPr lang="en-US" smtClean="0"/>
              <a:t>5/9/2023</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568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C99AF3-8A33-42F6-9F22-44CCD2E48EF8}" type="datetime1">
              <a:rPr lang="en-US" smtClean="0"/>
              <a:t>5/9/2023</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548143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477F9A-1623-4279-865D-3386593A110C}" type="datetime1">
              <a:rPr lang="en-US" smtClean="0"/>
              <a:t>5/9/2023</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53266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8758" y="546416"/>
            <a:ext cx="10214484" cy="74878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988758" y="1825625"/>
            <a:ext cx="10214484"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C93584-EAB6-4880-A597-387756282434}" type="datetime1">
              <a:rPr lang="en-US" smtClean="0"/>
              <a:t>5/9/2023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presentationstemplate.com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56289-2E4F-41AB-AC96-A58CF64457E5}" type="slidenum">
              <a:rPr lang="en-US" smtClean="0"/>
              <a:t>‹#›</a:t>
            </a:fld>
            <a:endParaRPr lang="en-US"/>
          </a:p>
        </p:txBody>
      </p:sp>
      <p:pic>
        <p:nvPicPr>
          <p:cNvPr id="9" name="Picture 8">
            <a:extLst>
              <a:ext uri="{FF2B5EF4-FFF2-40B4-BE49-F238E27FC236}">
                <a16:creationId xmlns:a16="http://schemas.microsoft.com/office/drawing/2014/main" id="{645CCC4D-B10D-48BB-BCE0-F30D11B41710}"/>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l="12911" t="12973" r="13878" b="12973"/>
          <a:stretch/>
        </p:blipFill>
        <p:spPr>
          <a:xfrm>
            <a:off x="327416" y="555174"/>
            <a:ext cx="661342" cy="731264"/>
          </a:xfrm>
          <a:prstGeom prst="rect">
            <a:avLst/>
          </a:prstGeom>
        </p:spPr>
      </p:pic>
    </p:spTree>
    <p:extLst>
      <p:ext uri="{BB962C8B-B14F-4D97-AF65-F5344CB8AC3E}">
        <p14:creationId xmlns:p14="http://schemas.microsoft.com/office/powerpoint/2010/main" val="1929924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70" r:id="rId12"/>
  </p:sldLayoutIdLst>
  <p:hf hdr="0" dt="0"/>
  <p:txStyles>
    <p:title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6.png"/><Relationship Id="rId7" Type="http://schemas.openxmlformats.org/officeDocument/2006/relationships/image" Target="../media/image8.jpeg"/><Relationship Id="rId2" Type="http://schemas.openxmlformats.org/officeDocument/2006/relationships/image" Target="../media/image5.jpg"/><Relationship Id="rId1" Type="http://schemas.openxmlformats.org/officeDocument/2006/relationships/slideLayout" Target="../slideLayouts/slideLayout11.xml"/><Relationship Id="rId6" Type="http://schemas.openxmlformats.org/officeDocument/2006/relationships/image" Target="../media/image7.jpeg"/><Relationship Id="rId5" Type="http://schemas.openxmlformats.org/officeDocument/2006/relationships/image" Target="../media/image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164" y="2080727"/>
            <a:ext cx="5702983" cy="1820570"/>
          </a:xfrm>
        </p:spPr>
        <p:txBody>
          <a:bodyPr>
            <a:normAutofit fontScale="90000"/>
          </a:bodyPr>
          <a:lstStyle/>
          <a:p>
            <a:pPr algn="l"/>
            <a:r>
              <a:rPr lang="en-US" sz="4400" dirty="0"/>
              <a:t>Case Study – Insights Data Analysis Managers &amp; Lead Data Analyst </a:t>
            </a:r>
          </a:p>
        </p:txBody>
      </p:sp>
      <p:sp>
        <p:nvSpPr>
          <p:cNvPr id="3" name="Subtitle 2"/>
          <p:cNvSpPr>
            <a:spLocks noGrp="1"/>
          </p:cNvSpPr>
          <p:nvPr>
            <p:ph type="subTitle" idx="1"/>
          </p:nvPr>
        </p:nvSpPr>
        <p:spPr>
          <a:xfrm>
            <a:off x="651164" y="3901297"/>
            <a:ext cx="5375563" cy="487824"/>
          </a:xfrm>
        </p:spPr>
        <p:txBody>
          <a:bodyPr>
            <a:normAutofit/>
          </a:bodyPr>
          <a:lstStyle/>
          <a:p>
            <a:pPr algn="l"/>
            <a:r>
              <a:rPr lang="en-US" sz="2000" dirty="0">
                <a:solidFill>
                  <a:schemeClr val="bg2">
                    <a:lumMod val="75000"/>
                  </a:schemeClr>
                </a:solidFill>
              </a:rPr>
              <a:t>By Chandana, Sowmya &amp; Jayant</a:t>
            </a:r>
          </a:p>
        </p:txBody>
      </p:sp>
      <p:pic>
        <p:nvPicPr>
          <p:cNvPr id="5" name="Picture 4">
            <a:extLst>
              <a:ext uri="{FF2B5EF4-FFF2-40B4-BE49-F238E27FC236}">
                <a16:creationId xmlns:a16="http://schemas.microsoft.com/office/drawing/2014/main" id="{0511F00B-9F63-4EE7-BDEB-D37C9DA3E8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911" t="12973" r="13878" b="12973"/>
          <a:stretch/>
        </p:blipFill>
        <p:spPr>
          <a:xfrm>
            <a:off x="750917" y="658227"/>
            <a:ext cx="1191360" cy="1317319"/>
          </a:xfrm>
          <a:prstGeom prst="rect">
            <a:avLst/>
          </a:prstGeom>
        </p:spPr>
      </p:pic>
      <p:pic>
        <p:nvPicPr>
          <p:cNvPr id="6" name="Picture Placeholder 19">
            <a:extLst>
              <a:ext uri="{FF2B5EF4-FFF2-40B4-BE49-F238E27FC236}">
                <a16:creationId xmlns:a16="http://schemas.microsoft.com/office/drawing/2014/main" id="{EB5FD75A-99CB-4697-A33C-556EFF2732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75" r="41343"/>
          <a:stretch/>
        </p:blipFill>
        <p:spPr>
          <a:xfrm>
            <a:off x="6799811" y="0"/>
            <a:ext cx="5392190" cy="6858000"/>
          </a:xfrm>
          <a:prstGeom prst="rect">
            <a:avLst/>
          </a:prstGeom>
        </p:spPr>
      </p:pic>
      <p:sp>
        <p:nvSpPr>
          <p:cNvPr id="4" name="Slide Number Placeholder 3"/>
          <p:cNvSpPr>
            <a:spLocks noGrp="1"/>
          </p:cNvSpPr>
          <p:nvPr>
            <p:ph type="sldNum" sz="quarter" idx="12"/>
          </p:nvPr>
        </p:nvSpPr>
        <p:spPr/>
        <p:txBody>
          <a:bodyPr/>
          <a:lstStyle/>
          <a:p>
            <a:fld id="{74C56289-2E4F-41AB-AC96-A58CF64457E5}" type="slidenum">
              <a:rPr lang="en-US" smtClean="0"/>
              <a:t>1</a:t>
            </a:fld>
            <a:endParaRPr lang="en-US"/>
          </a:p>
        </p:txBody>
      </p:sp>
    </p:spTree>
    <p:extLst>
      <p:ext uri="{BB962C8B-B14F-4D97-AF65-F5344CB8AC3E}">
        <p14:creationId xmlns:p14="http://schemas.microsoft.com/office/powerpoint/2010/main" val="1254364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2A372-CCE1-D8EF-7C3F-B9D46C8DA23A}"/>
              </a:ext>
            </a:extLst>
          </p:cNvPr>
          <p:cNvSpPr>
            <a:spLocks noGrp="1"/>
          </p:cNvSpPr>
          <p:nvPr>
            <p:ph type="title"/>
          </p:nvPr>
        </p:nvSpPr>
        <p:spPr/>
        <p:txBody>
          <a:bodyPr/>
          <a:lstStyle/>
          <a:p>
            <a:r>
              <a:rPr lang="en-US" dirty="0"/>
              <a:t>Avg Price as per No of Night</a:t>
            </a:r>
            <a:endParaRPr lang="en-IN" dirty="0"/>
          </a:p>
        </p:txBody>
      </p:sp>
      <p:sp>
        <p:nvSpPr>
          <p:cNvPr id="3" name="Footer Placeholder 2">
            <a:extLst>
              <a:ext uri="{FF2B5EF4-FFF2-40B4-BE49-F238E27FC236}">
                <a16:creationId xmlns:a16="http://schemas.microsoft.com/office/drawing/2014/main" id="{0F9E5EC0-18EB-0E2D-F52C-9B722ECBA49B}"/>
              </a:ext>
            </a:extLst>
          </p:cNvPr>
          <p:cNvSpPr>
            <a:spLocks noGrp="1"/>
          </p:cNvSpPr>
          <p:nvPr>
            <p:ph type="ftr" sz="quarter" idx="11"/>
          </p:nvPr>
        </p:nvSpPr>
        <p:spPr/>
        <p:txBody>
          <a:bodyPr/>
          <a:lstStyle/>
          <a:p>
            <a:r>
              <a:rPr lang="en-US"/>
              <a:t>presentationstemplate.com</a:t>
            </a:r>
          </a:p>
        </p:txBody>
      </p:sp>
      <p:sp>
        <p:nvSpPr>
          <p:cNvPr id="4" name="Slide Number Placeholder 3">
            <a:extLst>
              <a:ext uri="{FF2B5EF4-FFF2-40B4-BE49-F238E27FC236}">
                <a16:creationId xmlns:a16="http://schemas.microsoft.com/office/drawing/2014/main" id="{42F9F3BD-0C9F-EABF-E6C4-3ABBCBC86F77}"/>
              </a:ext>
            </a:extLst>
          </p:cNvPr>
          <p:cNvSpPr>
            <a:spLocks noGrp="1"/>
          </p:cNvSpPr>
          <p:nvPr>
            <p:ph type="sldNum" sz="quarter" idx="12"/>
          </p:nvPr>
        </p:nvSpPr>
        <p:spPr/>
        <p:txBody>
          <a:bodyPr/>
          <a:lstStyle/>
          <a:p>
            <a:fld id="{74C56289-2E4F-41AB-AC96-A58CF64457E5}" type="slidenum">
              <a:rPr lang="en-US" smtClean="0"/>
              <a:t>10</a:t>
            </a:fld>
            <a:endParaRPr lang="en-US"/>
          </a:p>
        </p:txBody>
      </p:sp>
      <p:pic>
        <p:nvPicPr>
          <p:cNvPr id="6" name="Picture 5">
            <a:extLst>
              <a:ext uri="{FF2B5EF4-FFF2-40B4-BE49-F238E27FC236}">
                <a16:creationId xmlns:a16="http://schemas.microsoft.com/office/drawing/2014/main" id="{4ACBA502-26DB-A123-F7E1-04BC86F7282D}"/>
              </a:ext>
            </a:extLst>
          </p:cNvPr>
          <p:cNvPicPr>
            <a:picLocks noChangeAspect="1"/>
          </p:cNvPicPr>
          <p:nvPr/>
        </p:nvPicPr>
        <p:blipFill>
          <a:blip r:embed="rId2"/>
          <a:stretch>
            <a:fillRect/>
          </a:stretch>
        </p:blipFill>
        <p:spPr>
          <a:xfrm>
            <a:off x="5789488" y="1303727"/>
            <a:ext cx="6402512" cy="5052623"/>
          </a:xfrm>
          <a:prstGeom prst="rect">
            <a:avLst/>
          </a:prstGeom>
        </p:spPr>
      </p:pic>
      <p:sp>
        <p:nvSpPr>
          <p:cNvPr id="7" name="TextBox 6">
            <a:extLst>
              <a:ext uri="{FF2B5EF4-FFF2-40B4-BE49-F238E27FC236}">
                <a16:creationId xmlns:a16="http://schemas.microsoft.com/office/drawing/2014/main" id="{7938C5AD-9DDA-C28D-88B6-F437A7B1F795}"/>
              </a:ext>
            </a:extLst>
          </p:cNvPr>
          <p:cNvSpPr txBox="1"/>
          <p:nvPr/>
        </p:nvSpPr>
        <p:spPr>
          <a:xfrm>
            <a:off x="562707" y="2642716"/>
            <a:ext cx="4612193" cy="3396224"/>
          </a:xfrm>
          <a:prstGeom prst="rect">
            <a:avLst/>
          </a:prstGeom>
          <a:noFill/>
        </p:spPr>
        <p:txBody>
          <a:bodyPr wrap="square">
            <a:spAutoFit/>
          </a:bodyPr>
          <a:lstStyle/>
          <a:p>
            <a:pPr marL="285750" indent="-285750">
              <a:buFont typeface="Wingdings" panose="05000000000000000000" pitchFamily="2" charset="2"/>
              <a:buChar char="§"/>
            </a:pPr>
            <a:r>
              <a:rPr lang="en-IN" sz="1800" dirty="0"/>
              <a:t>Private Room price is very high for over 31 nights</a:t>
            </a:r>
          </a:p>
          <a:p>
            <a:pPr marL="285750" indent="-285750">
              <a:buFont typeface="Wingdings" panose="05000000000000000000" pitchFamily="2" charset="2"/>
              <a:buChar char="§"/>
            </a:pPr>
            <a:r>
              <a:rPr lang="en-IN" dirty="0"/>
              <a:t>Shared Room for 30 to 31 nights price is the least</a:t>
            </a:r>
          </a:p>
          <a:p>
            <a:pPr marL="285750" indent="-285750">
              <a:buFont typeface="Wingdings" panose="05000000000000000000" pitchFamily="2" charset="2"/>
              <a:buChar char="§"/>
            </a:pPr>
            <a:r>
              <a:rPr lang="en-IN" sz="1800" dirty="0"/>
              <a:t>Entire home/apt 8 to 29 nights costs less</a:t>
            </a:r>
          </a:p>
          <a:p>
            <a:pPr marL="285750" indent="-285750">
              <a:buFont typeface="Wingdings" panose="05000000000000000000" pitchFamily="2" charset="2"/>
              <a:buChar char="§"/>
            </a:pPr>
            <a:r>
              <a:rPr lang="en-IN" sz="1800" dirty="0"/>
              <a:t>Shared room price per 3 nights is higher than 4 to 5 Nights</a:t>
            </a:r>
          </a:p>
          <a:p>
            <a:pPr marL="285750" indent="-285750">
              <a:buFont typeface="Wingdings" panose="05000000000000000000" pitchFamily="2" charset="2"/>
              <a:buChar char="§"/>
            </a:pPr>
            <a:r>
              <a:rPr lang="en-IN" sz="1800" dirty="0"/>
              <a:t>The listings with Minimum nights 1-5 have the most number of bookings. </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endParaRPr lang="en-IN" sz="1800" dirty="0"/>
          </a:p>
        </p:txBody>
      </p:sp>
    </p:spTree>
    <p:extLst>
      <p:ext uri="{BB962C8B-B14F-4D97-AF65-F5344CB8AC3E}">
        <p14:creationId xmlns:p14="http://schemas.microsoft.com/office/powerpoint/2010/main" val="437949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3571-6C43-436B-87B9-39B024DB6CF5}"/>
              </a:ext>
            </a:extLst>
          </p:cNvPr>
          <p:cNvSpPr>
            <a:spLocks noGrp="1"/>
          </p:cNvSpPr>
          <p:nvPr>
            <p:ph type="title"/>
          </p:nvPr>
        </p:nvSpPr>
        <p:spPr/>
        <p:txBody>
          <a:bodyPr/>
          <a:lstStyle/>
          <a:p>
            <a:r>
              <a:rPr lang="en-IN" dirty="0"/>
              <a:t>Pricing </a:t>
            </a:r>
            <a:r>
              <a:rPr lang="en-IN" dirty="0" err="1"/>
              <a:t>Neighourhoods</a:t>
            </a:r>
            <a:endParaRPr lang="en-IN" dirty="0"/>
          </a:p>
        </p:txBody>
      </p:sp>
      <p:sp>
        <p:nvSpPr>
          <p:cNvPr id="3" name="Footer Placeholder 2">
            <a:extLst>
              <a:ext uri="{FF2B5EF4-FFF2-40B4-BE49-F238E27FC236}">
                <a16:creationId xmlns:a16="http://schemas.microsoft.com/office/drawing/2014/main" id="{3DB5D876-5F4E-D884-623F-7A7BDDF38B17}"/>
              </a:ext>
            </a:extLst>
          </p:cNvPr>
          <p:cNvSpPr>
            <a:spLocks noGrp="1"/>
          </p:cNvSpPr>
          <p:nvPr>
            <p:ph type="ftr" sz="quarter" idx="11"/>
          </p:nvPr>
        </p:nvSpPr>
        <p:spPr/>
        <p:txBody>
          <a:bodyPr/>
          <a:lstStyle/>
          <a:p>
            <a:r>
              <a:rPr lang="en-US"/>
              <a:t>presentationstemplate.com</a:t>
            </a:r>
          </a:p>
        </p:txBody>
      </p:sp>
      <p:sp>
        <p:nvSpPr>
          <p:cNvPr id="4" name="Slide Number Placeholder 3">
            <a:extLst>
              <a:ext uri="{FF2B5EF4-FFF2-40B4-BE49-F238E27FC236}">
                <a16:creationId xmlns:a16="http://schemas.microsoft.com/office/drawing/2014/main" id="{E90F894B-C48D-710F-4700-CD60974B1189}"/>
              </a:ext>
            </a:extLst>
          </p:cNvPr>
          <p:cNvSpPr>
            <a:spLocks noGrp="1"/>
          </p:cNvSpPr>
          <p:nvPr>
            <p:ph type="sldNum" sz="quarter" idx="12"/>
          </p:nvPr>
        </p:nvSpPr>
        <p:spPr/>
        <p:txBody>
          <a:bodyPr/>
          <a:lstStyle/>
          <a:p>
            <a:fld id="{74C56289-2E4F-41AB-AC96-A58CF64457E5}" type="slidenum">
              <a:rPr lang="en-US" smtClean="0"/>
              <a:t>11</a:t>
            </a:fld>
            <a:endParaRPr lang="en-US"/>
          </a:p>
        </p:txBody>
      </p:sp>
      <p:pic>
        <p:nvPicPr>
          <p:cNvPr id="6" name="Picture 5">
            <a:extLst>
              <a:ext uri="{FF2B5EF4-FFF2-40B4-BE49-F238E27FC236}">
                <a16:creationId xmlns:a16="http://schemas.microsoft.com/office/drawing/2014/main" id="{13A6659A-3655-C77B-6DCE-1CF14F6A4D56}"/>
              </a:ext>
            </a:extLst>
          </p:cNvPr>
          <p:cNvPicPr>
            <a:picLocks noChangeAspect="1"/>
          </p:cNvPicPr>
          <p:nvPr/>
        </p:nvPicPr>
        <p:blipFill>
          <a:blip r:embed="rId2"/>
          <a:stretch>
            <a:fillRect/>
          </a:stretch>
        </p:blipFill>
        <p:spPr>
          <a:xfrm>
            <a:off x="7352317" y="1513430"/>
            <a:ext cx="4504739" cy="5025482"/>
          </a:xfrm>
          <a:prstGeom prst="rect">
            <a:avLst/>
          </a:prstGeom>
        </p:spPr>
      </p:pic>
      <p:sp>
        <p:nvSpPr>
          <p:cNvPr id="9" name="TextBox 8">
            <a:extLst>
              <a:ext uri="{FF2B5EF4-FFF2-40B4-BE49-F238E27FC236}">
                <a16:creationId xmlns:a16="http://schemas.microsoft.com/office/drawing/2014/main" id="{8E1EA110-815B-C1CB-E119-CF21BBE574EF}"/>
              </a:ext>
            </a:extLst>
          </p:cNvPr>
          <p:cNvSpPr txBox="1"/>
          <p:nvPr/>
        </p:nvSpPr>
        <p:spPr>
          <a:xfrm>
            <a:off x="633047" y="2170444"/>
            <a:ext cx="6579157" cy="3139321"/>
          </a:xfrm>
          <a:prstGeom prst="rect">
            <a:avLst/>
          </a:prstGeom>
          <a:noFill/>
        </p:spPr>
        <p:txBody>
          <a:bodyPr wrap="square">
            <a:spAutoFit/>
          </a:bodyPr>
          <a:lstStyle/>
          <a:p>
            <a:r>
              <a:rPr lang="en-IN" dirty="0"/>
              <a:t>Entire home/</a:t>
            </a:r>
            <a:r>
              <a:rPr lang="en-IN" dirty="0" err="1"/>
              <a:t>apt’s</a:t>
            </a:r>
            <a:r>
              <a:rPr lang="en-IN" dirty="0"/>
              <a:t> price is ~100% more than private rooms except Brooklyn and Staten Island with ~150% </a:t>
            </a:r>
          </a:p>
          <a:p>
            <a:endParaRPr lang="en-IN" dirty="0"/>
          </a:p>
          <a:p>
            <a:r>
              <a:rPr lang="en-IN" dirty="0"/>
              <a:t>Private room’s price is ~10% more than shared rooms except Brooklyn and Manhattan with ~40% </a:t>
            </a:r>
          </a:p>
          <a:p>
            <a:endParaRPr lang="en-IN" dirty="0"/>
          </a:p>
          <a:p>
            <a:r>
              <a:rPr lang="en-IN" dirty="0"/>
              <a:t>Manhattan is costliest overall and the cheapest are: </a:t>
            </a:r>
          </a:p>
          <a:p>
            <a:endParaRPr lang="en-IN" dirty="0"/>
          </a:p>
          <a:p>
            <a:r>
              <a:rPr lang="en-IN" dirty="0"/>
              <a:t>Entire apt: Bronx </a:t>
            </a:r>
          </a:p>
          <a:p>
            <a:r>
              <a:rPr lang="en-IN" dirty="0"/>
              <a:t>Private room: Staten Islands </a:t>
            </a:r>
          </a:p>
          <a:p>
            <a:r>
              <a:rPr lang="en-IN" dirty="0"/>
              <a:t>Shared room: </a:t>
            </a:r>
            <a:r>
              <a:rPr lang="en-IN" dirty="0" err="1"/>
              <a:t>Brookly</a:t>
            </a:r>
            <a:endParaRPr lang="en-IN" dirty="0"/>
          </a:p>
        </p:txBody>
      </p:sp>
    </p:spTree>
    <p:extLst>
      <p:ext uri="{BB962C8B-B14F-4D97-AF65-F5344CB8AC3E}">
        <p14:creationId xmlns:p14="http://schemas.microsoft.com/office/powerpoint/2010/main" val="4162834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6156-DDF4-766E-A5FB-51457E126380}"/>
              </a:ext>
            </a:extLst>
          </p:cNvPr>
          <p:cNvSpPr>
            <a:spLocks noGrp="1"/>
          </p:cNvSpPr>
          <p:nvPr>
            <p:ph type="title"/>
          </p:nvPr>
        </p:nvSpPr>
        <p:spPr/>
        <p:txBody>
          <a:bodyPr/>
          <a:lstStyle/>
          <a:p>
            <a:r>
              <a:rPr lang="en-US" dirty="0"/>
              <a:t>365 Availability by Room type </a:t>
            </a:r>
            <a:endParaRPr lang="en-IN" dirty="0"/>
          </a:p>
        </p:txBody>
      </p:sp>
      <p:sp>
        <p:nvSpPr>
          <p:cNvPr id="4" name="Slide Number Placeholder 3">
            <a:extLst>
              <a:ext uri="{FF2B5EF4-FFF2-40B4-BE49-F238E27FC236}">
                <a16:creationId xmlns:a16="http://schemas.microsoft.com/office/drawing/2014/main" id="{68AAC2A0-1BD3-3E96-D68E-01D7874BE983}"/>
              </a:ext>
            </a:extLst>
          </p:cNvPr>
          <p:cNvSpPr>
            <a:spLocks noGrp="1"/>
          </p:cNvSpPr>
          <p:nvPr>
            <p:ph type="sldNum" sz="quarter" idx="12"/>
          </p:nvPr>
        </p:nvSpPr>
        <p:spPr/>
        <p:txBody>
          <a:bodyPr/>
          <a:lstStyle/>
          <a:p>
            <a:fld id="{74C56289-2E4F-41AB-AC96-A58CF64457E5}" type="slidenum">
              <a:rPr lang="en-US" smtClean="0"/>
              <a:t>12</a:t>
            </a:fld>
            <a:endParaRPr lang="en-US"/>
          </a:p>
        </p:txBody>
      </p:sp>
      <p:pic>
        <p:nvPicPr>
          <p:cNvPr id="6" name="Picture 5">
            <a:extLst>
              <a:ext uri="{FF2B5EF4-FFF2-40B4-BE49-F238E27FC236}">
                <a16:creationId xmlns:a16="http://schemas.microsoft.com/office/drawing/2014/main" id="{8B055553-1F27-F29D-32AE-F22E725EC883}"/>
              </a:ext>
            </a:extLst>
          </p:cNvPr>
          <p:cNvPicPr>
            <a:picLocks noChangeAspect="1"/>
          </p:cNvPicPr>
          <p:nvPr/>
        </p:nvPicPr>
        <p:blipFill>
          <a:blip r:embed="rId2"/>
          <a:stretch>
            <a:fillRect/>
          </a:stretch>
        </p:blipFill>
        <p:spPr>
          <a:xfrm>
            <a:off x="5733748" y="1897597"/>
            <a:ext cx="5989839" cy="4823878"/>
          </a:xfrm>
          <a:prstGeom prst="rect">
            <a:avLst/>
          </a:prstGeom>
        </p:spPr>
      </p:pic>
      <p:pic>
        <p:nvPicPr>
          <p:cNvPr id="8" name="Picture 7">
            <a:extLst>
              <a:ext uri="{FF2B5EF4-FFF2-40B4-BE49-F238E27FC236}">
                <a16:creationId xmlns:a16="http://schemas.microsoft.com/office/drawing/2014/main" id="{9D44A909-9BA5-DC35-432E-A7599F3B33BA}"/>
              </a:ext>
            </a:extLst>
          </p:cNvPr>
          <p:cNvPicPr>
            <a:picLocks noChangeAspect="1"/>
          </p:cNvPicPr>
          <p:nvPr/>
        </p:nvPicPr>
        <p:blipFill>
          <a:blip r:embed="rId3"/>
          <a:stretch>
            <a:fillRect/>
          </a:stretch>
        </p:blipFill>
        <p:spPr>
          <a:xfrm>
            <a:off x="10547865" y="701153"/>
            <a:ext cx="1310754" cy="1196444"/>
          </a:xfrm>
          <a:prstGeom prst="rect">
            <a:avLst/>
          </a:prstGeom>
        </p:spPr>
      </p:pic>
      <p:sp>
        <p:nvSpPr>
          <p:cNvPr id="9" name="TextBox 8">
            <a:extLst>
              <a:ext uri="{FF2B5EF4-FFF2-40B4-BE49-F238E27FC236}">
                <a16:creationId xmlns:a16="http://schemas.microsoft.com/office/drawing/2014/main" id="{DD22D9E3-0762-BD7C-389C-9296D32BB7B4}"/>
              </a:ext>
            </a:extLst>
          </p:cNvPr>
          <p:cNvSpPr txBox="1"/>
          <p:nvPr/>
        </p:nvSpPr>
        <p:spPr>
          <a:xfrm>
            <a:off x="468413" y="2059912"/>
            <a:ext cx="4435183" cy="3693319"/>
          </a:xfrm>
          <a:prstGeom prst="rect">
            <a:avLst/>
          </a:prstGeom>
          <a:noFill/>
        </p:spPr>
        <p:txBody>
          <a:bodyPr wrap="square">
            <a:spAutoFit/>
          </a:bodyPr>
          <a:lstStyle/>
          <a:p>
            <a:pPr marL="285750" indent="-285750">
              <a:buFont typeface="Wingdings" panose="05000000000000000000" pitchFamily="2" charset="2"/>
              <a:buChar char="§"/>
            </a:pPr>
            <a:r>
              <a:rPr lang="en-IN" sz="1800" dirty="0"/>
              <a:t>52% of Entire homes available in Manhattan</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sz="1800" dirty="0"/>
              <a:t>45.46% Private rooms are available in Brooklyn</a:t>
            </a:r>
          </a:p>
          <a:p>
            <a:pPr marL="285750" indent="-285750">
              <a:buFont typeface="Wingdings" panose="05000000000000000000" pitchFamily="2" charset="2"/>
              <a:buChar char="§"/>
            </a:pPr>
            <a:r>
              <a:rPr lang="en-IN" dirty="0"/>
              <a:t>Least no of entire homes available in Bronx</a:t>
            </a:r>
          </a:p>
          <a:p>
            <a:pPr marL="285750" indent="-285750">
              <a:buFont typeface="Wingdings" panose="05000000000000000000" pitchFamily="2" charset="2"/>
              <a:buChar char="§"/>
            </a:pPr>
            <a:r>
              <a:rPr lang="en-IN" sz="1800" dirty="0"/>
              <a:t>Only 8.23 % Entire homes availab</a:t>
            </a:r>
            <a:r>
              <a:rPr lang="en-IN" dirty="0"/>
              <a:t>le in Queens</a:t>
            </a:r>
          </a:p>
          <a:p>
            <a:pPr marL="285750" indent="-285750">
              <a:buFont typeface="Wingdings" panose="05000000000000000000" pitchFamily="2" charset="2"/>
              <a:buChar char="§"/>
            </a:pPr>
            <a:r>
              <a:rPr lang="en-IN" sz="1800" dirty="0"/>
              <a:t>Only 5% shared rooms available in Bronx</a:t>
            </a:r>
          </a:p>
          <a:p>
            <a:pPr marL="285750" indent="-285750">
              <a:buFont typeface="Wingdings" panose="05000000000000000000" pitchFamily="2" charset="2"/>
              <a:buChar char="§"/>
            </a:pPr>
            <a:r>
              <a:rPr lang="en-IN" dirty="0"/>
              <a:t>Private rooms available in less in Manhattan</a:t>
            </a:r>
            <a:endParaRPr lang="en-IN" sz="1800" dirty="0"/>
          </a:p>
          <a:p>
            <a:pPr marL="285750" indent="-285750">
              <a:buFont typeface="Wingdings" panose="05000000000000000000" pitchFamily="2" charset="2"/>
              <a:buChar char="§"/>
            </a:pPr>
            <a:endParaRPr lang="en-IN" sz="1800" dirty="0"/>
          </a:p>
        </p:txBody>
      </p:sp>
    </p:spTree>
    <p:extLst>
      <p:ext uri="{BB962C8B-B14F-4D97-AF65-F5344CB8AC3E}">
        <p14:creationId xmlns:p14="http://schemas.microsoft.com/office/powerpoint/2010/main" val="1696732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8395-4CDC-1992-5FC6-FE21E5F83728}"/>
              </a:ext>
            </a:extLst>
          </p:cNvPr>
          <p:cNvSpPr>
            <a:spLocks noGrp="1"/>
          </p:cNvSpPr>
          <p:nvPr>
            <p:ph type="title"/>
          </p:nvPr>
        </p:nvSpPr>
        <p:spPr/>
        <p:txBody>
          <a:bodyPr/>
          <a:lstStyle/>
          <a:p>
            <a:r>
              <a:rPr lang="en-US" dirty="0"/>
              <a:t>Additional Insights</a:t>
            </a:r>
            <a:endParaRPr lang="en-IN" dirty="0"/>
          </a:p>
        </p:txBody>
      </p:sp>
      <p:sp>
        <p:nvSpPr>
          <p:cNvPr id="3" name="Footer Placeholder 2">
            <a:extLst>
              <a:ext uri="{FF2B5EF4-FFF2-40B4-BE49-F238E27FC236}">
                <a16:creationId xmlns:a16="http://schemas.microsoft.com/office/drawing/2014/main" id="{22231FDA-9389-50CA-6E65-D7F98D7A457A}"/>
              </a:ext>
            </a:extLst>
          </p:cNvPr>
          <p:cNvSpPr>
            <a:spLocks noGrp="1"/>
          </p:cNvSpPr>
          <p:nvPr>
            <p:ph type="ftr" sz="quarter" idx="11"/>
          </p:nvPr>
        </p:nvSpPr>
        <p:spPr/>
        <p:txBody>
          <a:bodyPr/>
          <a:lstStyle/>
          <a:p>
            <a:r>
              <a:rPr lang="en-US"/>
              <a:t>presentationstemplate.com</a:t>
            </a:r>
          </a:p>
        </p:txBody>
      </p:sp>
      <p:sp>
        <p:nvSpPr>
          <p:cNvPr id="4" name="Slide Number Placeholder 3">
            <a:extLst>
              <a:ext uri="{FF2B5EF4-FFF2-40B4-BE49-F238E27FC236}">
                <a16:creationId xmlns:a16="http://schemas.microsoft.com/office/drawing/2014/main" id="{ADFB6741-6DE2-E88C-78D6-4D8C1EA2FDA9}"/>
              </a:ext>
            </a:extLst>
          </p:cNvPr>
          <p:cNvSpPr>
            <a:spLocks noGrp="1"/>
          </p:cNvSpPr>
          <p:nvPr>
            <p:ph type="sldNum" sz="quarter" idx="12"/>
          </p:nvPr>
        </p:nvSpPr>
        <p:spPr/>
        <p:txBody>
          <a:bodyPr/>
          <a:lstStyle/>
          <a:p>
            <a:fld id="{74C56289-2E4F-41AB-AC96-A58CF64457E5}" type="slidenum">
              <a:rPr lang="en-US" smtClean="0"/>
              <a:t>13</a:t>
            </a:fld>
            <a:endParaRPr lang="en-US"/>
          </a:p>
        </p:txBody>
      </p:sp>
      <p:pic>
        <p:nvPicPr>
          <p:cNvPr id="6" name="Picture 5">
            <a:extLst>
              <a:ext uri="{FF2B5EF4-FFF2-40B4-BE49-F238E27FC236}">
                <a16:creationId xmlns:a16="http://schemas.microsoft.com/office/drawing/2014/main" id="{86580E04-D109-8A79-A1EF-6285D805B8F4}"/>
              </a:ext>
            </a:extLst>
          </p:cNvPr>
          <p:cNvPicPr>
            <a:picLocks noChangeAspect="1"/>
          </p:cNvPicPr>
          <p:nvPr/>
        </p:nvPicPr>
        <p:blipFill>
          <a:blip r:embed="rId2"/>
          <a:stretch>
            <a:fillRect/>
          </a:stretch>
        </p:blipFill>
        <p:spPr>
          <a:xfrm>
            <a:off x="4727594" y="1889091"/>
            <a:ext cx="7295658" cy="4320791"/>
          </a:xfrm>
          <a:prstGeom prst="rect">
            <a:avLst/>
          </a:prstGeom>
        </p:spPr>
      </p:pic>
      <p:sp>
        <p:nvSpPr>
          <p:cNvPr id="7" name="TextBox 6">
            <a:extLst>
              <a:ext uri="{FF2B5EF4-FFF2-40B4-BE49-F238E27FC236}">
                <a16:creationId xmlns:a16="http://schemas.microsoft.com/office/drawing/2014/main" id="{7E708C32-35F1-095C-9BA5-6F1D16DF663B}"/>
              </a:ext>
            </a:extLst>
          </p:cNvPr>
          <p:cNvSpPr txBox="1"/>
          <p:nvPr/>
        </p:nvSpPr>
        <p:spPr>
          <a:xfrm>
            <a:off x="468413" y="1889092"/>
            <a:ext cx="3701653" cy="3416320"/>
          </a:xfrm>
          <a:prstGeom prst="rect">
            <a:avLst/>
          </a:prstGeom>
          <a:noFill/>
        </p:spPr>
        <p:txBody>
          <a:bodyPr wrap="square">
            <a:spAutoFit/>
          </a:bodyPr>
          <a:lstStyle/>
          <a:p>
            <a:pPr marL="285750" indent="-285750">
              <a:buFont typeface="Wingdings" panose="05000000000000000000" pitchFamily="2" charset="2"/>
              <a:buChar char="§"/>
            </a:pPr>
            <a:r>
              <a:rPr lang="en-IN" sz="1800" dirty="0"/>
              <a:t>Entire house/Apt listings are higher compared to Private Room &amp; Shared room listing</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a:t>Highest no of reviews for Entire Home only</a:t>
            </a:r>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r>
              <a:rPr lang="en-IN" dirty="0"/>
              <a:t>Median prices is seen little higher in Shared rooms  </a:t>
            </a:r>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r>
              <a:rPr lang="en-IN" sz="1800" dirty="0"/>
              <a:t>Least no of reviews for Shared rooms</a:t>
            </a:r>
          </a:p>
        </p:txBody>
      </p:sp>
    </p:spTree>
    <p:extLst>
      <p:ext uri="{BB962C8B-B14F-4D97-AF65-F5344CB8AC3E}">
        <p14:creationId xmlns:p14="http://schemas.microsoft.com/office/powerpoint/2010/main" val="50514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A2DD3-1435-106B-6D59-7C7B99159CD0}"/>
              </a:ext>
            </a:extLst>
          </p:cNvPr>
          <p:cNvSpPr>
            <a:spLocks noGrp="1"/>
          </p:cNvSpPr>
          <p:nvPr>
            <p:ph type="title"/>
          </p:nvPr>
        </p:nvSpPr>
        <p:spPr/>
        <p:txBody>
          <a:bodyPr/>
          <a:lstStyle/>
          <a:p>
            <a:r>
              <a:rPr lang="en-US" dirty="0"/>
              <a:t>Reviews by </a:t>
            </a:r>
            <a:r>
              <a:rPr lang="en-US" dirty="0" err="1"/>
              <a:t>Neibourhood</a:t>
            </a:r>
            <a:r>
              <a:rPr lang="en-US" dirty="0"/>
              <a:t> &amp; Group</a:t>
            </a:r>
            <a:endParaRPr lang="en-IN" dirty="0"/>
          </a:p>
        </p:txBody>
      </p:sp>
      <p:sp>
        <p:nvSpPr>
          <p:cNvPr id="3" name="Footer Placeholder 2">
            <a:extLst>
              <a:ext uri="{FF2B5EF4-FFF2-40B4-BE49-F238E27FC236}">
                <a16:creationId xmlns:a16="http://schemas.microsoft.com/office/drawing/2014/main" id="{5E6F6880-7C1D-9581-8359-FD4A820CF5B2}"/>
              </a:ext>
            </a:extLst>
          </p:cNvPr>
          <p:cNvSpPr>
            <a:spLocks noGrp="1"/>
          </p:cNvSpPr>
          <p:nvPr>
            <p:ph type="ftr" sz="quarter" idx="11"/>
          </p:nvPr>
        </p:nvSpPr>
        <p:spPr/>
        <p:txBody>
          <a:bodyPr/>
          <a:lstStyle/>
          <a:p>
            <a:r>
              <a:rPr lang="en-US"/>
              <a:t>presentationstemplate.com</a:t>
            </a:r>
          </a:p>
        </p:txBody>
      </p:sp>
      <p:sp>
        <p:nvSpPr>
          <p:cNvPr id="4" name="Slide Number Placeholder 3">
            <a:extLst>
              <a:ext uri="{FF2B5EF4-FFF2-40B4-BE49-F238E27FC236}">
                <a16:creationId xmlns:a16="http://schemas.microsoft.com/office/drawing/2014/main" id="{9A66926F-60BF-0943-0D45-E2219424D1C0}"/>
              </a:ext>
            </a:extLst>
          </p:cNvPr>
          <p:cNvSpPr>
            <a:spLocks noGrp="1"/>
          </p:cNvSpPr>
          <p:nvPr>
            <p:ph type="sldNum" sz="quarter" idx="12"/>
          </p:nvPr>
        </p:nvSpPr>
        <p:spPr/>
        <p:txBody>
          <a:bodyPr/>
          <a:lstStyle/>
          <a:p>
            <a:fld id="{74C56289-2E4F-41AB-AC96-A58CF64457E5}" type="slidenum">
              <a:rPr lang="en-US" smtClean="0"/>
              <a:t>14</a:t>
            </a:fld>
            <a:endParaRPr lang="en-US"/>
          </a:p>
        </p:txBody>
      </p:sp>
      <p:pic>
        <p:nvPicPr>
          <p:cNvPr id="6" name="Picture 5">
            <a:extLst>
              <a:ext uri="{FF2B5EF4-FFF2-40B4-BE49-F238E27FC236}">
                <a16:creationId xmlns:a16="http://schemas.microsoft.com/office/drawing/2014/main" id="{35087CA5-06BD-D01C-6D8D-EC6F46053F29}"/>
              </a:ext>
            </a:extLst>
          </p:cNvPr>
          <p:cNvPicPr>
            <a:picLocks noChangeAspect="1"/>
          </p:cNvPicPr>
          <p:nvPr/>
        </p:nvPicPr>
        <p:blipFill>
          <a:blip r:embed="rId2"/>
          <a:stretch>
            <a:fillRect/>
          </a:stretch>
        </p:blipFill>
        <p:spPr>
          <a:xfrm>
            <a:off x="4482139" y="1601472"/>
            <a:ext cx="7498260" cy="4306959"/>
          </a:xfrm>
          <a:prstGeom prst="rect">
            <a:avLst/>
          </a:prstGeom>
        </p:spPr>
      </p:pic>
      <p:sp>
        <p:nvSpPr>
          <p:cNvPr id="7" name="TextBox 6">
            <a:extLst>
              <a:ext uri="{FF2B5EF4-FFF2-40B4-BE49-F238E27FC236}">
                <a16:creationId xmlns:a16="http://schemas.microsoft.com/office/drawing/2014/main" id="{33DE4DC0-4E5B-D497-192E-4FAC2A4FC783}"/>
              </a:ext>
            </a:extLst>
          </p:cNvPr>
          <p:cNvSpPr txBox="1"/>
          <p:nvPr/>
        </p:nvSpPr>
        <p:spPr>
          <a:xfrm>
            <a:off x="468414" y="1889092"/>
            <a:ext cx="3453924" cy="2585323"/>
          </a:xfrm>
          <a:prstGeom prst="rect">
            <a:avLst/>
          </a:prstGeom>
          <a:noFill/>
        </p:spPr>
        <p:txBody>
          <a:bodyPr wrap="square">
            <a:spAutoFit/>
          </a:bodyPr>
          <a:lstStyle/>
          <a:p>
            <a:pPr marL="285750" indent="-285750">
              <a:buFont typeface="Wingdings" panose="05000000000000000000" pitchFamily="2" charset="2"/>
              <a:buChar char="§"/>
            </a:pPr>
            <a:r>
              <a:rPr lang="en-IN" sz="1800" dirty="0"/>
              <a:t>Bedford-Stuyvesant has highest no of reviews of 110194</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a:t>Sunnyside has lowest reviews of 8070</a:t>
            </a:r>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r>
              <a:rPr lang="en-IN" sz="1800" dirty="0"/>
              <a:t>Crown Heights, East Harlem &amp; Upper west side have 36K+ review all most same</a:t>
            </a:r>
          </a:p>
        </p:txBody>
      </p:sp>
    </p:spTree>
    <p:extLst>
      <p:ext uri="{BB962C8B-B14F-4D97-AF65-F5344CB8AC3E}">
        <p14:creationId xmlns:p14="http://schemas.microsoft.com/office/powerpoint/2010/main" val="3609847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FEA0-6895-1F08-74D0-3D7AD05AEA14}"/>
              </a:ext>
            </a:extLst>
          </p:cNvPr>
          <p:cNvSpPr>
            <a:spLocks noGrp="1"/>
          </p:cNvSpPr>
          <p:nvPr>
            <p:ph type="title"/>
          </p:nvPr>
        </p:nvSpPr>
        <p:spPr>
          <a:xfrm>
            <a:off x="988758" y="546416"/>
            <a:ext cx="10214484" cy="748780"/>
          </a:xfrm>
        </p:spPr>
        <p:txBody>
          <a:bodyPr/>
          <a:lstStyle/>
          <a:p>
            <a:r>
              <a:rPr lang="en-US" dirty="0"/>
              <a:t>Appendix</a:t>
            </a:r>
            <a:endParaRPr lang="en-IN" dirty="0"/>
          </a:p>
        </p:txBody>
      </p:sp>
      <p:sp>
        <p:nvSpPr>
          <p:cNvPr id="3" name="Footer Placeholder 2">
            <a:extLst>
              <a:ext uri="{FF2B5EF4-FFF2-40B4-BE49-F238E27FC236}">
                <a16:creationId xmlns:a16="http://schemas.microsoft.com/office/drawing/2014/main" id="{8C73587A-C25A-6F0D-FA6D-0D97AD0A7E2C}"/>
              </a:ext>
            </a:extLst>
          </p:cNvPr>
          <p:cNvSpPr>
            <a:spLocks noGrp="1"/>
          </p:cNvSpPr>
          <p:nvPr>
            <p:ph type="ftr" sz="quarter" idx="11"/>
          </p:nvPr>
        </p:nvSpPr>
        <p:spPr/>
        <p:txBody>
          <a:bodyPr/>
          <a:lstStyle/>
          <a:p>
            <a:r>
              <a:rPr lang="en-US"/>
              <a:t>presentationstemplate.com</a:t>
            </a:r>
          </a:p>
        </p:txBody>
      </p:sp>
      <p:sp>
        <p:nvSpPr>
          <p:cNvPr id="4" name="Slide Number Placeholder 3">
            <a:extLst>
              <a:ext uri="{FF2B5EF4-FFF2-40B4-BE49-F238E27FC236}">
                <a16:creationId xmlns:a16="http://schemas.microsoft.com/office/drawing/2014/main" id="{24210000-53AF-FEEF-587A-E59055C48471}"/>
              </a:ext>
            </a:extLst>
          </p:cNvPr>
          <p:cNvSpPr>
            <a:spLocks noGrp="1"/>
          </p:cNvSpPr>
          <p:nvPr>
            <p:ph type="sldNum" sz="quarter" idx="12"/>
          </p:nvPr>
        </p:nvSpPr>
        <p:spPr/>
        <p:txBody>
          <a:bodyPr/>
          <a:lstStyle/>
          <a:p>
            <a:fld id="{74C56289-2E4F-41AB-AC96-A58CF64457E5}" type="slidenum">
              <a:rPr lang="en-US" smtClean="0"/>
              <a:t>15</a:t>
            </a:fld>
            <a:endParaRPr lang="en-US"/>
          </a:p>
        </p:txBody>
      </p:sp>
      <p:sp>
        <p:nvSpPr>
          <p:cNvPr id="8" name="TextBox 7">
            <a:extLst>
              <a:ext uri="{FF2B5EF4-FFF2-40B4-BE49-F238E27FC236}">
                <a16:creationId xmlns:a16="http://schemas.microsoft.com/office/drawing/2014/main" id="{6602B0C7-1756-7CA3-FC13-1BCA4C911A79}"/>
              </a:ext>
            </a:extLst>
          </p:cNvPr>
          <p:cNvSpPr txBox="1"/>
          <p:nvPr/>
        </p:nvSpPr>
        <p:spPr>
          <a:xfrm>
            <a:off x="1858945" y="1959428"/>
            <a:ext cx="7837714" cy="915571"/>
          </a:xfrm>
          <a:prstGeom prst="rect">
            <a:avLst/>
          </a:prstGeom>
          <a:noFill/>
        </p:spPr>
        <p:txBody>
          <a:bodyPr wrap="square">
            <a:spAutoFit/>
          </a:bodyPr>
          <a:lstStyle/>
          <a:p>
            <a:r>
              <a:rPr lang="en-US" b="1" dirty="0"/>
              <a:t>Data Attributes Appendix:</a:t>
            </a:r>
          </a:p>
          <a:p>
            <a:r>
              <a:rPr lang="en-US" dirty="0"/>
              <a:t>Host listing information like host name, </a:t>
            </a:r>
            <a:r>
              <a:rPr lang="en-US" dirty="0" err="1"/>
              <a:t>neighbourhood</a:t>
            </a:r>
            <a:r>
              <a:rPr lang="en-US" dirty="0"/>
              <a:t>, latitude and longitude</a:t>
            </a:r>
          </a:p>
          <a:p>
            <a:r>
              <a:rPr lang="en-US" dirty="0"/>
              <a:t>Customer preference information like no of reviews &amp; no  of reviews per month</a:t>
            </a:r>
          </a:p>
        </p:txBody>
      </p:sp>
      <p:sp>
        <p:nvSpPr>
          <p:cNvPr id="9" name="TextBox 8">
            <a:extLst>
              <a:ext uri="{FF2B5EF4-FFF2-40B4-BE49-F238E27FC236}">
                <a16:creationId xmlns:a16="http://schemas.microsoft.com/office/drawing/2014/main" id="{62A417C4-0C0B-290D-7E14-3BE24808BA8D}"/>
              </a:ext>
            </a:extLst>
          </p:cNvPr>
          <p:cNvSpPr txBox="1"/>
          <p:nvPr/>
        </p:nvSpPr>
        <p:spPr>
          <a:xfrm>
            <a:off x="1850572" y="3046322"/>
            <a:ext cx="7837714" cy="2585323"/>
          </a:xfrm>
          <a:prstGeom prst="rect">
            <a:avLst/>
          </a:prstGeom>
          <a:noFill/>
        </p:spPr>
        <p:txBody>
          <a:bodyPr wrap="square">
            <a:spAutoFit/>
          </a:bodyPr>
          <a:lstStyle/>
          <a:p>
            <a:r>
              <a:rPr lang="en-US" b="1" dirty="0"/>
              <a:t>Data Methodology Appendix:</a:t>
            </a:r>
          </a:p>
          <a:p>
            <a:r>
              <a:rPr lang="en-US" dirty="0"/>
              <a:t>• Conducted a thorough analysis of New York </a:t>
            </a:r>
            <a:r>
              <a:rPr lang="en-US" dirty="0" err="1"/>
              <a:t>Airbnbs</a:t>
            </a:r>
            <a:r>
              <a:rPr lang="en-US" dirty="0"/>
              <a:t> Dataset.</a:t>
            </a:r>
          </a:p>
          <a:p>
            <a:r>
              <a:rPr lang="en-US" dirty="0"/>
              <a:t>• Cleaned the data set using python.</a:t>
            </a:r>
          </a:p>
          <a:p>
            <a:r>
              <a:rPr lang="en-US" dirty="0"/>
              <a:t>• Used group aggregation, pivot table and other statistical methods. </a:t>
            </a:r>
          </a:p>
          <a:p>
            <a:r>
              <a:rPr lang="en-US" dirty="0"/>
              <a:t>•Used Tableau &amp; Power BI to visualize &amp; Created charts</a:t>
            </a:r>
          </a:p>
          <a:p>
            <a:endParaRPr lang="en-US" dirty="0"/>
          </a:p>
          <a:p>
            <a:r>
              <a:rPr lang="en-US" dirty="0"/>
              <a:t>As there are outliers existed in price field, used median of price instead of mean for analysis purposes</a:t>
            </a:r>
          </a:p>
          <a:p>
            <a:endParaRPr lang="en-US" dirty="0"/>
          </a:p>
        </p:txBody>
      </p:sp>
    </p:spTree>
    <p:extLst>
      <p:ext uri="{BB962C8B-B14F-4D97-AF65-F5344CB8AC3E}">
        <p14:creationId xmlns:p14="http://schemas.microsoft.com/office/powerpoint/2010/main" val="3654739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E97A70-CDDD-E103-213B-ED763285C9AA}"/>
              </a:ext>
            </a:extLst>
          </p:cNvPr>
          <p:cNvSpPr>
            <a:spLocks noGrp="1"/>
          </p:cNvSpPr>
          <p:nvPr>
            <p:ph type="ftr" sz="quarter" idx="11"/>
          </p:nvPr>
        </p:nvSpPr>
        <p:spPr/>
        <p:txBody>
          <a:bodyPr/>
          <a:lstStyle/>
          <a:p>
            <a:r>
              <a:rPr lang="en-US"/>
              <a:t>presentationstemplate.com</a:t>
            </a:r>
          </a:p>
        </p:txBody>
      </p:sp>
      <p:sp>
        <p:nvSpPr>
          <p:cNvPr id="4" name="Slide Number Placeholder 3">
            <a:extLst>
              <a:ext uri="{FF2B5EF4-FFF2-40B4-BE49-F238E27FC236}">
                <a16:creationId xmlns:a16="http://schemas.microsoft.com/office/drawing/2014/main" id="{D000A525-1F48-10F2-A253-BAB5F8DB103D}"/>
              </a:ext>
            </a:extLst>
          </p:cNvPr>
          <p:cNvSpPr>
            <a:spLocks noGrp="1"/>
          </p:cNvSpPr>
          <p:nvPr>
            <p:ph type="sldNum" sz="quarter" idx="12"/>
          </p:nvPr>
        </p:nvSpPr>
        <p:spPr/>
        <p:txBody>
          <a:bodyPr/>
          <a:lstStyle/>
          <a:p>
            <a:fld id="{74C56289-2E4F-41AB-AC96-A58CF64457E5}" type="slidenum">
              <a:rPr lang="en-US" smtClean="0"/>
              <a:t>16</a:t>
            </a:fld>
            <a:endParaRPr lang="en-US"/>
          </a:p>
        </p:txBody>
      </p:sp>
      <p:sp>
        <p:nvSpPr>
          <p:cNvPr id="5" name="Title 1">
            <a:extLst>
              <a:ext uri="{FF2B5EF4-FFF2-40B4-BE49-F238E27FC236}">
                <a16:creationId xmlns:a16="http://schemas.microsoft.com/office/drawing/2014/main" id="{9D7639E4-64E3-804E-9D3D-4102CD1BC6B8}"/>
              </a:ext>
            </a:extLst>
          </p:cNvPr>
          <p:cNvSpPr txBox="1">
            <a:spLocks/>
          </p:cNvSpPr>
          <p:nvPr/>
        </p:nvSpPr>
        <p:spPr>
          <a:xfrm>
            <a:off x="1129004" y="699796"/>
            <a:ext cx="10226638" cy="74780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a:lstStyle>
          <a:p>
            <a:r>
              <a:rPr lang="en-US" dirty="0"/>
              <a:t>Appendix Date Source</a:t>
            </a:r>
            <a:endParaRPr lang="en-IN" dirty="0"/>
          </a:p>
        </p:txBody>
      </p:sp>
      <p:sp>
        <p:nvSpPr>
          <p:cNvPr id="6" name="AutoShape 2" descr="Dataset Description">
            <a:extLst>
              <a:ext uri="{FF2B5EF4-FFF2-40B4-BE49-F238E27FC236}">
                <a16:creationId xmlns:a16="http://schemas.microsoft.com/office/drawing/2014/main" id="{EA4BF007-24E9-AC52-BE25-DC9ABAFF676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8" name="Picture 4" descr="Dataset Description">
            <a:extLst>
              <a:ext uri="{FF2B5EF4-FFF2-40B4-BE49-F238E27FC236}">
                <a16:creationId xmlns:a16="http://schemas.microsoft.com/office/drawing/2014/main" id="{411A7E0E-87B7-FC36-A697-110C05A842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166937"/>
            <a:ext cx="4876800" cy="43719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B7376E3-CDBB-7D46-F54E-47F1093CB1EB}"/>
              </a:ext>
            </a:extLst>
          </p:cNvPr>
          <p:cNvSpPr txBox="1"/>
          <p:nvPr/>
        </p:nvSpPr>
        <p:spPr>
          <a:xfrm>
            <a:off x="1614196" y="1565960"/>
            <a:ext cx="7513475" cy="923330"/>
          </a:xfrm>
          <a:prstGeom prst="rect">
            <a:avLst/>
          </a:prstGeom>
          <a:noFill/>
        </p:spPr>
        <p:txBody>
          <a:bodyPr wrap="square">
            <a:spAutoFit/>
          </a:bodyPr>
          <a:lstStyle/>
          <a:p>
            <a:r>
              <a:rPr lang="en-US" dirty="0"/>
              <a:t>The columns in the dataset are self-explanatory. We can refer to the </a:t>
            </a:r>
          </a:p>
          <a:p>
            <a:r>
              <a:rPr lang="en-US" dirty="0"/>
              <a:t>diagram given below to get a better idea on what each column is &amp; description of the same.</a:t>
            </a:r>
          </a:p>
        </p:txBody>
      </p:sp>
    </p:spTree>
    <p:extLst>
      <p:ext uri="{BB962C8B-B14F-4D97-AF65-F5344CB8AC3E}">
        <p14:creationId xmlns:p14="http://schemas.microsoft.com/office/powerpoint/2010/main" val="3251867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64B43-D8A4-C10E-CC80-A846CF0EB130}"/>
              </a:ext>
            </a:extLst>
          </p:cNvPr>
          <p:cNvSpPr>
            <a:spLocks noGrp="1"/>
          </p:cNvSpPr>
          <p:nvPr>
            <p:ph type="title"/>
          </p:nvPr>
        </p:nvSpPr>
        <p:spPr/>
        <p:txBody>
          <a:bodyPr/>
          <a:lstStyle/>
          <a:p>
            <a:r>
              <a:rPr lang="en-IN" dirty="0"/>
              <a:t>APPENDIX - DATA ASSUMPTIONS</a:t>
            </a:r>
          </a:p>
        </p:txBody>
      </p:sp>
      <p:sp>
        <p:nvSpPr>
          <p:cNvPr id="3" name="Footer Placeholder 2">
            <a:extLst>
              <a:ext uri="{FF2B5EF4-FFF2-40B4-BE49-F238E27FC236}">
                <a16:creationId xmlns:a16="http://schemas.microsoft.com/office/drawing/2014/main" id="{C5E867EC-C02E-ED92-4D4F-A8DC8D169112}"/>
              </a:ext>
            </a:extLst>
          </p:cNvPr>
          <p:cNvSpPr>
            <a:spLocks noGrp="1"/>
          </p:cNvSpPr>
          <p:nvPr>
            <p:ph type="ftr" sz="quarter" idx="11"/>
          </p:nvPr>
        </p:nvSpPr>
        <p:spPr/>
        <p:txBody>
          <a:bodyPr/>
          <a:lstStyle/>
          <a:p>
            <a:r>
              <a:rPr lang="en-US"/>
              <a:t>presentationstemplate.com</a:t>
            </a:r>
          </a:p>
        </p:txBody>
      </p:sp>
      <p:sp>
        <p:nvSpPr>
          <p:cNvPr id="4" name="Slide Number Placeholder 3">
            <a:extLst>
              <a:ext uri="{FF2B5EF4-FFF2-40B4-BE49-F238E27FC236}">
                <a16:creationId xmlns:a16="http://schemas.microsoft.com/office/drawing/2014/main" id="{368191AD-C35C-96E2-98C2-F05CC67D2750}"/>
              </a:ext>
            </a:extLst>
          </p:cNvPr>
          <p:cNvSpPr>
            <a:spLocks noGrp="1"/>
          </p:cNvSpPr>
          <p:nvPr>
            <p:ph type="sldNum" sz="quarter" idx="12"/>
          </p:nvPr>
        </p:nvSpPr>
        <p:spPr/>
        <p:txBody>
          <a:bodyPr/>
          <a:lstStyle/>
          <a:p>
            <a:fld id="{74C56289-2E4F-41AB-AC96-A58CF64457E5}" type="slidenum">
              <a:rPr lang="en-US" smtClean="0"/>
              <a:t>17</a:t>
            </a:fld>
            <a:endParaRPr lang="en-US"/>
          </a:p>
        </p:txBody>
      </p:sp>
      <p:pic>
        <p:nvPicPr>
          <p:cNvPr id="2050" name="Picture 2" descr="Variable Categories">
            <a:extLst>
              <a:ext uri="{FF2B5EF4-FFF2-40B4-BE49-F238E27FC236}">
                <a16:creationId xmlns:a16="http://schemas.microsoft.com/office/drawing/2014/main" id="{4E6DB01C-FD05-5BFE-8AAA-0DDC642F15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494" y="1918023"/>
            <a:ext cx="4572000"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828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98A5D-4F0A-3D20-0433-87204BBCFD03}"/>
              </a:ext>
            </a:extLst>
          </p:cNvPr>
          <p:cNvSpPr>
            <a:spLocks noGrp="1"/>
          </p:cNvSpPr>
          <p:nvPr>
            <p:ph type="title"/>
          </p:nvPr>
        </p:nvSpPr>
        <p:spPr>
          <a:xfrm>
            <a:off x="918420" y="3054610"/>
            <a:ext cx="10214484" cy="748780"/>
          </a:xfrm>
        </p:spPr>
        <p:txBody>
          <a:bodyPr/>
          <a:lstStyle/>
          <a:p>
            <a:r>
              <a:rPr lang="en-US" dirty="0"/>
              <a:t>Thank you</a:t>
            </a:r>
            <a:endParaRPr lang="en-IN" dirty="0"/>
          </a:p>
        </p:txBody>
      </p:sp>
      <p:sp>
        <p:nvSpPr>
          <p:cNvPr id="3" name="Footer Placeholder 2">
            <a:extLst>
              <a:ext uri="{FF2B5EF4-FFF2-40B4-BE49-F238E27FC236}">
                <a16:creationId xmlns:a16="http://schemas.microsoft.com/office/drawing/2014/main" id="{B556ADBD-220C-9528-8DD5-F987DD88BCCD}"/>
              </a:ext>
            </a:extLst>
          </p:cNvPr>
          <p:cNvSpPr>
            <a:spLocks noGrp="1"/>
          </p:cNvSpPr>
          <p:nvPr>
            <p:ph type="ftr" sz="quarter" idx="11"/>
          </p:nvPr>
        </p:nvSpPr>
        <p:spPr/>
        <p:txBody>
          <a:bodyPr/>
          <a:lstStyle/>
          <a:p>
            <a:r>
              <a:rPr lang="en-US"/>
              <a:t>presentationstemplate.com</a:t>
            </a:r>
          </a:p>
        </p:txBody>
      </p:sp>
      <p:sp>
        <p:nvSpPr>
          <p:cNvPr id="4" name="Slide Number Placeholder 3">
            <a:extLst>
              <a:ext uri="{FF2B5EF4-FFF2-40B4-BE49-F238E27FC236}">
                <a16:creationId xmlns:a16="http://schemas.microsoft.com/office/drawing/2014/main" id="{2760FC7A-F106-E1BF-0578-BB4F0128ED6D}"/>
              </a:ext>
            </a:extLst>
          </p:cNvPr>
          <p:cNvSpPr>
            <a:spLocks noGrp="1"/>
          </p:cNvSpPr>
          <p:nvPr>
            <p:ph type="sldNum" sz="quarter" idx="12"/>
          </p:nvPr>
        </p:nvSpPr>
        <p:spPr/>
        <p:txBody>
          <a:bodyPr/>
          <a:lstStyle/>
          <a:p>
            <a:fld id="{74C56289-2E4F-41AB-AC96-A58CF64457E5}" type="slidenum">
              <a:rPr lang="en-US" smtClean="0"/>
              <a:t>18</a:t>
            </a:fld>
            <a:endParaRPr lang="en-US"/>
          </a:p>
        </p:txBody>
      </p:sp>
    </p:spTree>
    <p:extLst>
      <p:ext uri="{BB962C8B-B14F-4D97-AF65-F5344CB8AC3E}">
        <p14:creationId xmlns:p14="http://schemas.microsoft.com/office/powerpoint/2010/main" val="3955012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36400C-0A58-5248-B1B6-BBB10248A3AE}"/>
              </a:ext>
            </a:extLst>
          </p:cNvPr>
          <p:cNvSpPr>
            <a:spLocks noGrp="1"/>
          </p:cNvSpPr>
          <p:nvPr>
            <p:ph type="ftr" sz="quarter" idx="11"/>
          </p:nvPr>
        </p:nvSpPr>
        <p:spPr/>
        <p:txBody>
          <a:bodyPr/>
          <a:lstStyle/>
          <a:p>
            <a:r>
              <a:rPr lang="en-US"/>
              <a:t>presentationstemplate.com</a:t>
            </a:r>
          </a:p>
        </p:txBody>
      </p:sp>
      <p:sp>
        <p:nvSpPr>
          <p:cNvPr id="3" name="Slide Number Placeholder 2">
            <a:extLst>
              <a:ext uri="{FF2B5EF4-FFF2-40B4-BE49-F238E27FC236}">
                <a16:creationId xmlns:a16="http://schemas.microsoft.com/office/drawing/2014/main" id="{AB2D6358-89E2-3E12-E59F-F1F0D78B91EF}"/>
              </a:ext>
            </a:extLst>
          </p:cNvPr>
          <p:cNvSpPr>
            <a:spLocks noGrp="1"/>
          </p:cNvSpPr>
          <p:nvPr>
            <p:ph type="sldNum" sz="quarter" idx="12"/>
          </p:nvPr>
        </p:nvSpPr>
        <p:spPr/>
        <p:txBody>
          <a:bodyPr/>
          <a:lstStyle/>
          <a:p>
            <a:fld id="{9ED91052-A62B-43CA-9575-0BC7146249E0}" type="slidenum">
              <a:rPr lang="en-US" smtClean="0"/>
              <a:t>2</a:t>
            </a:fld>
            <a:endParaRPr lang="en-US"/>
          </a:p>
        </p:txBody>
      </p:sp>
      <p:sp>
        <p:nvSpPr>
          <p:cNvPr id="4" name="Title 3">
            <a:extLst>
              <a:ext uri="{FF2B5EF4-FFF2-40B4-BE49-F238E27FC236}">
                <a16:creationId xmlns:a16="http://schemas.microsoft.com/office/drawing/2014/main" id="{9CFABACA-5509-4C61-5574-D337098FDA82}"/>
              </a:ext>
            </a:extLst>
          </p:cNvPr>
          <p:cNvSpPr>
            <a:spLocks noGrp="1"/>
          </p:cNvSpPr>
          <p:nvPr>
            <p:ph type="title"/>
          </p:nvPr>
        </p:nvSpPr>
        <p:spPr/>
        <p:txBody>
          <a:bodyPr/>
          <a:lstStyle/>
          <a:p>
            <a:r>
              <a:rPr lang="en-IN" dirty="0"/>
              <a:t>About Airbnb</a:t>
            </a:r>
          </a:p>
        </p:txBody>
      </p:sp>
      <p:sp>
        <p:nvSpPr>
          <p:cNvPr id="6" name="TextBox 5">
            <a:extLst>
              <a:ext uri="{FF2B5EF4-FFF2-40B4-BE49-F238E27FC236}">
                <a16:creationId xmlns:a16="http://schemas.microsoft.com/office/drawing/2014/main" id="{8AC1518E-EF8C-6A84-E58D-723C605FAB58}"/>
              </a:ext>
            </a:extLst>
          </p:cNvPr>
          <p:cNvSpPr txBox="1"/>
          <p:nvPr/>
        </p:nvSpPr>
        <p:spPr>
          <a:xfrm>
            <a:off x="485191" y="2062065"/>
            <a:ext cx="10049069" cy="1477328"/>
          </a:xfrm>
          <a:prstGeom prst="rect">
            <a:avLst/>
          </a:prstGeom>
          <a:noFill/>
        </p:spPr>
        <p:txBody>
          <a:bodyPr wrap="square">
            <a:spAutoFit/>
          </a:bodyPr>
          <a:lstStyle/>
          <a:p>
            <a:br>
              <a:rPr lang="en-US" dirty="0"/>
            </a:br>
            <a:r>
              <a:rPr lang="en-US" b="0" i="0" dirty="0">
                <a:solidFill>
                  <a:srgbClr val="374151"/>
                </a:solidFill>
                <a:effectLst/>
                <a:latin typeface="Söhne"/>
              </a:rPr>
              <a:t>Airbnb is an online marketplace that allows people to rent out their homes, apartments, and other types of properties to travelers. The company was founded in 2008 by Brian </a:t>
            </a:r>
            <a:r>
              <a:rPr lang="en-US" b="0" i="0" dirty="0" err="1">
                <a:solidFill>
                  <a:srgbClr val="374151"/>
                </a:solidFill>
                <a:effectLst/>
                <a:latin typeface="Söhne"/>
              </a:rPr>
              <a:t>Chesky</a:t>
            </a:r>
            <a:r>
              <a:rPr lang="en-US" b="0" i="0" dirty="0">
                <a:solidFill>
                  <a:srgbClr val="374151"/>
                </a:solidFill>
                <a:effectLst/>
                <a:latin typeface="Söhne"/>
              </a:rPr>
              <a:t>, Joe </a:t>
            </a:r>
            <a:r>
              <a:rPr lang="en-US" b="0" i="0" dirty="0" err="1">
                <a:solidFill>
                  <a:srgbClr val="374151"/>
                </a:solidFill>
                <a:effectLst/>
                <a:latin typeface="Söhne"/>
              </a:rPr>
              <a:t>Gebbia</a:t>
            </a:r>
            <a:r>
              <a:rPr lang="en-US" b="0" i="0" dirty="0">
                <a:solidFill>
                  <a:srgbClr val="374151"/>
                </a:solidFill>
                <a:effectLst/>
                <a:latin typeface="Söhne"/>
              </a:rPr>
              <a:t>, and Nathan </a:t>
            </a:r>
            <a:r>
              <a:rPr lang="en-US" b="0" i="0" dirty="0" err="1">
                <a:solidFill>
                  <a:srgbClr val="374151"/>
                </a:solidFill>
                <a:effectLst/>
                <a:latin typeface="Söhne"/>
              </a:rPr>
              <a:t>Blecharczyk</a:t>
            </a:r>
            <a:r>
              <a:rPr lang="en-US" b="0" i="0" dirty="0">
                <a:solidFill>
                  <a:srgbClr val="374151"/>
                </a:solidFill>
                <a:effectLst/>
                <a:latin typeface="Söhne"/>
              </a:rPr>
              <a:t>, and has since become one of the most successful and well-known companies in the sharing economy.</a:t>
            </a:r>
            <a:endParaRPr lang="en-IN" dirty="0"/>
          </a:p>
        </p:txBody>
      </p:sp>
      <p:sp>
        <p:nvSpPr>
          <p:cNvPr id="8" name="TextBox 7">
            <a:extLst>
              <a:ext uri="{FF2B5EF4-FFF2-40B4-BE49-F238E27FC236}">
                <a16:creationId xmlns:a16="http://schemas.microsoft.com/office/drawing/2014/main" id="{D1F499B5-774D-8E45-66C0-2981068C5940}"/>
              </a:ext>
            </a:extLst>
          </p:cNvPr>
          <p:cNvSpPr txBox="1"/>
          <p:nvPr/>
        </p:nvSpPr>
        <p:spPr>
          <a:xfrm>
            <a:off x="485190" y="3680269"/>
            <a:ext cx="10718051" cy="2308324"/>
          </a:xfrm>
          <a:prstGeom prst="rect">
            <a:avLst/>
          </a:prstGeom>
          <a:noFill/>
        </p:spPr>
        <p:txBody>
          <a:bodyPr wrap="square">
            <a:spAutoFit/>
          </a:bodyPr>
          <a:lstStyle/>
          <a:p>
            <a:pPr algn="l"/>
            <a:r>
              <a:rPr lang="en-US" b="0" i="0" dirty="0">
                <a:solidFill>
                  <a:srgbClr val="374151"/>
                </a:solidFill>
                <a:effectLst/>
                <a:latin typeface="Söhne"/>
              </a:rPr>
              <a:t>The Airbnb platform allows hosts to list their properties for rent, and guests to search for and book these properties. Hosts can choose the price, availability, and rules for their listings, and can communicate with guests directly through the platform. Guests can search for properties based on their travel dates, location, and other preferences, and can book properties and pay through the platform.</a:t>
            </a:r>
          </a:p>
          <a:p>
            <a:pPr algn="l"/>
            <a:endParaRPr lang="en-US" b="0" i="0" dirty="0">
              <a:solidFill>
                <a:srgbClr val="374151"/>
              </a:solidFill>
              <a:effectLst/>
              <a:latin typeface="Söhne"/>
            </a:endParaRPr>
          </a:p>
          <a:p>
            <a:pPr algn="l"/>
            <a:r>
              <a:rPr lang="en-US" b="0" i="0" dirty="0">
                <a:solidFill>
                  <a:srgbClr val="374151"/>
                </a:solidFill>
                <a:effectLst/>
                <a:latin typeface="Söhne"/>
              </a:rPr>
              <a:t>Airbnb has a wide range of properties available for rent, including apartments, houses, villas, cabins, treehouses, and even castles. The platform is available in over 220 countries and regions, and has over 4 million hosts and 800 million guest arrivals to date.</a:t>
            </a:r>
          </a:p>
        </p:txBody>
      </p:sp>
    </p:spTree>
    <p:extLst>
      <p:ext uri="{BB962C8B-B14F-4D97-AF65-F5344CB8AC3E}">
        <p14:creationId xmlns:p14="http://schemas.microsoft.com/office/powerpoint/2010/main" val="1099143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806A40E-7FDC-FAC0-270E-68A3DD991BA2}"/>
              </a:ext>
            </a:extLst>
          </p:cNvPr>
          <p:cNvSpPr>
            <a:spLocks noGrp="1"/>
          </p:cNvSpPr>
          <p:nvPr>
            <p:ph type="ftr" sz="quarter" idx="11"/>
          </p:nvPr>
        </p:nvSpPr>
        <p:spPr/>
        <p:txBody>
          <a:bodyPr/>
          <a:lstStyle/>
          <a:p>
            <a:r>
              <a:rPr lang="en-US"/>
              <a:t>presentationstemplate.com</a:t>
            </a:r>
          </a:p>
        </p:txBody>
      </p:sp>
      <p:sp>
        <p:nvSpPr>
          <p:cNvPr id="3" name="Slide Number Placeholder 2">
            <a:extLst>
              <a:ext uri="{FF2B5EF4-FFF2-40B4-BE49-F238E27FC236}">
                <a16:creationId xmlns:a16="http://schemas.microsoft.com/office/drawing/2014/main" id="{0461BAEB-F923-AD3D-F0C6-B356D60E72E1}"/>
              </a:ext>
            </a:extLst>
          </p:cNvPr>
          <p:cNvSpPr>
            <a:spLocks noGrp="1"/>
          </p:cNvSpPr>
          <p:nvPr>
            <p:ph type="sldNum" sz="quarter" idx="12"/>
          </p:nvPr>
        </p:nvSpPr>
        <p:spPr/>
        <p:txBody>
          <a:bodyPr/>
          <a:lstStyle/>
          <a:p>
            <a:fld id="{9ED91052-A62B-43CA-9575-0BC7146249E0}" type="slidenum">
              <a:rPr lang="en-US" smtClean="0"/>
              <a:t>3</a:t>
            </a:fld>
            <a:endParaRPr lang="en-US"/>
          </a:p>
        </p:txBody>
      </p:sp>
      <p:sp>
        <p:nvSpPr>
          <p:cNvPr id="4" name="Title 3">
            <a:extLst>
              <a:ext uri="{FF2B5EF4-FFF2-40B4-BE49-F238E27FC236}">
                <a16:creationId xmlns:a16="http://schemas.microsoft.com/office/drawing/2014/main" id="{FE76E037-795F-279F-3D4E-8443856F3DCF}"/>
              </a:ext>
            </a:extLst>
          </p:cNvPr>
          <p:cNvSpPr>
            <a:spLocks noGrp="1"/>
          </p:cNvSpPr>
          <p:nvPr>
            <p:ph type="title"/>
          </p:nvPr>
        </p:nvSpPr>
        <p:spPr/>
        <p:txBody>
          <a:bodyPr/>
          <a:lstStyle/>
          <a:p>
            <a:r>
              <a:rPr lang="en-IN" dirty="0"/>
              <a:t>Problem Statement</a:t>
            </a:r>
          </a:p>
        </p:txBody>
      </p:sp>
      <p:sp>
        <p:nvSpPr>
          <p:cNvPr id="6" name="TextBox 5">
            <a:extLst>
              <a:ext uri="{FF2B5EF4-FFF2-40B4-BE49-F238E27FC236}">
                <a16:creationId xmlns:a16="http://schemas.microsoft.com/office/drawing/2014/main" id="{05B4C2F9-5945-A3B7-3B9F-38714E4138F3}"/>
              </a:ext>
            </a:extLst>
          </p:cNvPr>
          <p:cNvSpPr txBox="1"/>
          <p:nvPr/>
        </p:nvSpPr>
        <p:spPr>
          <a:xfrm>
            <a:off x="1082351" y="1589225"/>
            <a:ext cx="9321281" cy="923330"/>
          </a:xfrm>
          <a:prstGeom prst="rect">
            <a:avLst/>
          </a:prstGeom>
          <a:noFill/>
        </p:spPr>
        <p:txBody>
          <a:bodyPr wrap="square">
            <a:spAutoFit/>
          </a:bodyPr>
          <a:lstStyle/>
          <a:p>
            <a:r>
              <a:rPr lang="en-US" b="0" i="0" dirty="0">
                <a:solidFill>
                  <a:srgbClr val="091E42"/>
                </a:solidFill>
                <a:effectLst/>
                <a:latin typeface="freight-text-pro"/>
              </a:rPr>
              <a:t>For the past few months, Airbnb has seen a major decline in revenue. Now that the restrictions have started lifting and people have started to travel more, Airbnb wants to make sure that it is fully prepared for this change</a:t>
            </a:r>
            <a:endParaRPr lang="en-IN" dirty="0"/>
          </a:p>
        </p:txBody>
      </p:sp>
      <p:sp>
        <p:nvSpPr>
          <p:cNvPr id="9" name="TextBox 8">
            <a:extLst>
              <a:ext uri="{FF2B5EF4-FFF2-40B4-BE49-F238E27FC236}">
                <a16:creationId xmlns:a16="http://schemas.microsoft.com/office/drawing/2014/main" id="{5204C232-8006-89F1-3DC8-CEFC584306E3}"/>
              </a:ext>
            </a:extLst>
          </p:cNvPr>
          <p:cNvSpPr txBox="1"/>
          <p:nvPr/>
        </p:nvSpPr>
        <p:spPr>
          <a:xfrm>
            <a:off x="988758" y="2705476"/>
            <a:ext cx="8679802" cy="3139321"/>
          </a:xfrm>
          <a:prstGeom prst="rect">
            <a:avLst/>
          </a:prstGeom>
          <a:noFill/>
        </p:spPr>
        <p:txBody>
          <a:bodyPr wrap="square">
            <a:spAutoFit/>
          </a:bodyPr>
          <a:lstStyle/>
          <a:p>
            <a:pPr algn="l"/>
            <a:r>
              <a:rPr lang="en-US" b="0" i="0" dirty="0">
                <a:solidFill>
                  <a:srgbClr val="091E42"/>
                </a:solidFill>
                <a:effectLst/>
                <a:latin typeface="freight-text-pro"/>
              </a:rPr>
              <a:t>The different leaders at Airbnb want to understand some important insights based on various attributes in the dataset so as to increase the revenue such as –</a:t>
            </a:r>
          </a:p>
          <a:p>
            <a:pPr algn="l"/>
            <a:endParaRPr lang="en-US" b="0" i="0" dirty="0">
              <a:solidFill>
                <a:srgbClr val="091E42"/>
              </a:solidFill>
              <a:effectLst/>
              <a:latin typeface="freight-text-pro"/>
            </a:endParaRPr>
          </a:p>
          <a:p>
            <a:pPr algn="l">
              <a:buFont typeface="+mj-lt"/>
              <a:buAutoNum type="arabicPeriod"/>
            </a:pPr>
            <a:r>
              <a:rPr lang="en-US" b="0" i="0" dirty="0">
                <a:solidFill>
                  <a:srgbClr val="091E42"/>
                </a:solidFill>
                <a:effectLst/>
                <a:latin typeface="freight-text-pro"/>
              </a:rPr>
              <a:t>Which type of hosts to acquire more and where?</a:t>
            </a:r>
          </a:p>
          <a:p>
            <a:pPr algn="l">
              <a:buFont typeface="+mj-lt"/>
              <a:buAutoNum type="arabicPeriod"/>
            </a:pPr>
            <a:r>
              <a:rPr lang="en-US" b="0" i="0" dirty="0">
                <a:solidFill>
                  <a:srgbClr val="091E42"/>
                </a:solidFill>
                <a:effectLst/>
                <a:latin typeface="freight-text-pro"/>
              </a:rPr>
              <a:t>The categorization of customers based on their preferences.</a:t>
            </a:r>
          </a:p>
          <a:p>
            <a:pPr marL="742950" lvl="1" indent="-285750" algn="l">
              <a:buFont typeface="+mj-lt"/>
              <a:buAutoNum type="arabicPeriod"/>
            </a:pPr>
            <a:r>
              <a:rPr lang="en-US" b="0" i="0" dirty="0">
                <a:solidFill>
                  <a:srgbClr val="091E42"/>
                </a:solidFill>
                <a:effectLst/>
                <a:latin typeface="freight-text-pro"/>
              </a:rPr>
              <a:t>What are the neighborhoods they need to target?</a:t>
            </a:r>
          </a:p>
          <a:p>
            <a:pPr marL="742950" lvl="1" indent="-285750" algn="l">
              <a:buFont typeface="+mj-lt"/>
              <a:buAutoNum type="arabicPeriod"/>
            </a:pPr>
            <a:r>
              <a:rPr lang="en-US" b="0" i="0" dirty="0">
                <a:solidFill>
                  <a:srgbClr val="091E42"/>
                </a:solidFill>
                <a:effectLst/>
                <a:latin typeface="freight-text-pro"/>
              </a:rPr>
              <a:t>What is the pricing ranges preferred by customers?</a:t>
            </a:r>
          </a:p>
          <a:p>
            <a:pPr marL="742950" lvl="1" indent="-285750" algn="l">
              <a:buFont typeface="+mj-lt"/>
              <a:buAutoNum type="arabicPeriod"/>
            </a:pPr>
            <a:r>
              <a:rPr lang="en-US" b="0" i="0" dirty="0">
                <a:solidFill>
                  <a:srgbClr val="091E42"/>
                </a:solidFill>
                <a:effectLst/>
                <a:latin typeface="freight-text-pro"/>
              </a:rPr>
              <a:t>The various kinds of properties that exist </a:t>
            </a:r>
            <a:r>
              <a:rPr lang="en-US" b="0" i="0" dirty="0" err="1">
                <a:solidFill>
                  <a:srgbClr val="091E42"/>
                </a:solidFill>
                <a:effectLst/>
                <a:latin typeface="freight-text-pro"/>
              </a:rPr>
              <a:t>w.r.t.</a:t>
            </a:r>
            <a:r>
              <a:rPr lang="en-US" b="0" i="0" dirty="0">
                <a:solidFill>
                  <a:srgbClr val="091E42"/>
                </a:solidFill>
                <a:effectLst/>
                <a:latin typeface="freight-text-pro"/>
              </a:rPr>
              <a:t> customer preferences.</a:t>
            </a:r>
          </a:p>
          <a:p>
            <a:pPr marL="742950" lvl="1" indent="-285750" algn="l">
              <a:buFont typeface="+mj-lt"/>
              <a:buAutoNum type="arabicPeriod"/>
            </a:pPr>
            <a:r>
              <a:rPr lang="en-US" b="0" i="0" dirty="0">
                <a:solidFill>
                  <a:srgbClr val="091E42"/>
                </a:solidFill>
                <a:effectLst/>
                <a:latin typeface="freight-text-pro"/>
              </a:rPr>
              <a:t>Adjustments in the existing properties to make it more customer-oriented.</a:t>
            </a:r>
          </a:p>
          <a:p>
            <a:pPr algn="l">
              <a:buFont typeface="+mj-lt"/>
              <a:buAutoNum type="arabicPeriod"/>
            </a:pPr>
            <a:r>
              <a:rPr lang="en-US" b="0" i="0" dirty="0">
                <a:solidFill>
                  <a:srgbClr val="091E42"/>
                </a:solidFill>
                <a:effectLst/>
                <a:latin typeface="freight-text-pro"/>
              </a:rPr>
              <a:t>What are the most popular localities and properties in New York currently?</a:t>
            </a:r>
          </a:p>
          <a:p>
            <a:pPr algn="l">
              <a:buFont typeface="+mj-lt"/>
              <a:buAutoNum type="arabicPeriod"/>
            </a:pPr>
            <a:r>
              <a:rPr lang="en-US" b="0" i="0" dirty="0">
                <a:solidFill>
                  <a:srgbClr val="091E42"/>
                </a:solidFill>
                <a:effectLst/>
                <a:latin typeface="freight-text-pro"/>
              </a:rPr>
              <a:t>How to get unpopular properties more traction? </a:t>
            </a:r>
          </a:p>
        </p:txBody>
      </p:sp>
      <p:pic>
        <p:nvPicPr>
          <p:cNvPr id="11" name="Picture 10">
            <a:extLst>
              <a:ext uri="{FF2B5EF4-FFF2-40B4-BE49-F238E27FC236}">
                <a16:creationId xmlns:a16="http://schemas.microsoft.com/office/drawing/2014/main" id="{E0425CD9-5048-5725-6EF1-D43098F57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2153" y="2873461"/>
            <a:ext cx="2071396" cy="3188860"/>
          </a:xfrm>
          <a:prstGeom prst="rect">
            <a:avLst/>
          </a:prstGeom>
        </p:spPr>
      </p:pic>
    </p:spTree>
    <p:extLst>
      <p:ext uri="{BB962C8B-B14F-4D97-AF65-F5344CB8AC3E}">
        <p14:creationId xmlns:p14="http://schemas.microsoft.com/office/powerpoint/2010/main" val="4118397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Placeholder 3">
            <a:extLst>
              <a:ext uri="{FF2B5EF4-FFF2-40B4-BE49-F238E27FC236}">
                <a16:creationId xmlns:a16="http://schemas.microsoft.com/office/drawing/2014/main" id="{BEB5D5A2-75E8-42CE-A04A-72B9CBD5982A}"/>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13" b="7813"/>
          <a:stretch>
            <a:fillRect/>
          </a:stretch>
        </p:blipFill>
        <p:spPr/>
      </p:pic>
      <p:sp>
        <p:nvSpPr>
          <p:cNvPr id="43" name="Rectangle 42">
            <a:extLst>
              <a:ext uri="{FF2B5EF4-FFF2-40B4-BE49-F238E27FC236}">
                <a16:creationId xmlns:a16="http://schemas.microsoft.com/office/drawing/2014/main" id="{A9E083C1-7C83-4F67-BE1D-548B82D96DD6}"/>
              </a:ext>
            </a:extLst>
          </p:cNvPr>
          <p:cNvSpPr/>
          <p:nvPr/>
        </p:nvSpPr>
        <p:spPr>
          <a:xfrm>
            <a:off x="0" y="-20097"/>
            <a:ext cx="12192000" cy="7089112"/>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21"/>
          </p:nvPr>
        </p:nvSpPr>
        <p:spPr/>
        <p:txBody>
          <a:bodyPr/>
          <a:lstStyle/>
          <a:p>
            <a:fld id="{9ED91052-A62B-43CA-9575-0BC7146249E0}" type="slidenum">
              <a:rPr lang="en-US" smtClean="0">
                <a:solidFill>
                  <a:schemeClr val="bg1"/>
                </a:solidFill>
              </a:rPr>
              <a:pPr/>
              <a:t>4</a:t>
            </a:fld>
            <a:endParaRPr lang="en-US" dirty="0">
              <a:solidFill>
                <a:schemeClr val="bg1"/>
              </a:solidFill>
            </a:endParaRPr>
          </a:p>
        </p:txBody>
      </p:sp>
      <p:sp>
        <p:nvSpPr>
          <p:cNvPr id="36" name="Title 35"/>
          <p:cNvSpPr>
            <a:spLocks noGrp="1"/>
          </p:cNvSpPr>
          <p:nvPr>
            <p:ph type="title"/>
          </p:nvPr>
        </p:nvSpPr>
        <p:spPr>
          <a:xfrm>
            <a:off x="988758" y="546416"/>
            <a:ext cx="10214484" cy="748780"/>
          </a:xfrm>
        </p:spPr>
        <p:txBody>
          <a:bodyPr/>
          <a:lstStyle/>
          <a:p>
            <a:r>
              <a:rPr lang="en-US" dirty="0">
                <a:solidFill>
                  <a:schemeClr val="bg1"/>
                </a:solidFill>
              </a:rPr>
              <a:t>Objective to Achieve</a:t>
            </a:r>
          </a:p>
        </p:txBody>
      </p:sp>
      <p:grpSp>
        <p:nvGrpSpPr>
          <p:cNvPr id="31" name="Group 30">
            <a:extLst>
              <a:ext uri="{FF2B5EF4-FFF2-40B4-BE49-F238E27FC236}">
                <a16:creationId xmlns:a16="http://schemas.microsoft.com/office/drawing/2014/main" id="{66169ABB-2F33-4002-80E7-71193FACB20B}"/>
              </a:ext>
            </a:extLst>
          </p:cNvPr>
          <p:cNvGrpSpPr/>
          <p:nvPr/>
        </p:nvGrpSpPr>
        <p:grpSpPr>
          <a:xfrm>
            <a:off x="8696333" y="4491856"/>
            <a:ext cx="3009543" cy="1459209"/>
            <a:chOff x="1207167" y="3983852"/>
            <a:chExt cx="3009543" cy="1459209"/>
          </a:xfrm>
        </p:grpSpPr>
        <p:sp>
          <p:nvSpPr>
            <p:cNvPr id="34" name="Rectangle 33">
              <a:extLst>
                <a:ext uri="{FF2B5EF4-FFF2-40B4-BE49-F238E27FC236}">
                  <a16:creationId xmlns:a16="http://schemas.microsoft.com/office/drawing/2014/main" id="{924A3210-43B5-4DD4-8A99-5442B572A9F1}"/>
                </a:ext>
              </a:extLst>
            </p:cNvPr>
            <p:cNvSpPr/>
            <p:nvPr/>
          </p:nvSpPr>
          <p:spPr>
            <a:xfrm>
              <a:off x="1269792" y="4484081"/>
              <a:ext cx="2946918" cy="958980"/>
            </a:xfrm>
            <a:prstGeom prst="rect">
              <a:avLst/>
            </a:prstGeom>
          </p:spPr>
          <p:txBody>
            <a:bodyPr wrap="square">
              <a:spAutoFit/>
            </a:bodyPr>
            <a:lstStyle/>
            <a:p>
              <a:pPr>
                <a:lnSpc>
                  <a:spcPct val="120000"/>
                </a:lnSpc>
              </a:pPr>
              <a:r>
                <a:rPr lang="en-US" sz="1600" dirty="0">
                  <a:solidFill>
                    <a:schemeClr val="bg1"/>
                  </a:solidFill>
                </a:rPr>
                <a:t>Managing Properties Listing to get every property enough Traction</a:t>
              </a:r>
            </a:p>
          </p:txBody>
        </p:sp>
        <p:sp>
          <p:nvSpPr>
            <p:cNvPr id="35" name="Rectangle 34">
              <a:extLst>
                <a:ext uri="{FF2B5EF4-FFF2-40B4-BE49-F238E27FC236}">
                  <a16:creationId xmlns:a16="http://schemas.microsoft.com/office/drawing/2014/main" id="{4F0A8498-7F24-4E76-811F-0F5701BCE077}"/>
                </a:ext>
              </a:extLst>
            </p:cNvPr>
            <p:cNvSpPr/>
            <p:nvPr/>
          </p:nvSpPr>
          <p:spPr>
            <a:xfrm>
              <a:off x="1207167" y="3983852"/>
              <a:ext cx="2884059" cy="461665"/>
            </a:xfrm>
            <a:prstGeom prst="rect">
              <a:avLst/>
            </a:prstGeom>
          </p:spPr>
          <p:txBody>
            <a:bodyPr wrap="none">
              <a:spAutoFit/>
            </a:bodyPr>
            <a:lstStyle/>
            <a:p>
              <a:r>
                <a:rPr lang="en-US" sz="2400" b="1" dirty="0">
                  <a:solidFill>
                    <a:schemeClr val="bg1"/>
                  </a:solidFill>
                </a:rPr>
                <a:t>Customer Experience</a:t>
              </a:r>
            </a:p>
          </p:txBody>
        </p:sp>
      </p:grpSp>
      <p:grpSp>
        <p:nvGrpSpPr>
          <p:cNvPr id="4" name="Group 3">
            <a:extLst>
              <a:ext uri="{FF2B5EF4-FFF2-40B4-BE49-F238E27FC236}">
                <a16:creationId xmlns:a16="http://schemas.microsoft.com/office/drawing/2014/main" id="{A7A617A8-E8B3-41D6-A4AC-E1D3BDF3F5FB}"/>
              </a:ext>
            </a:extLst>
          </p:cNvPr>
          <p:cNvGrpSpPr/>
          <p:nvPr/>
        </p:nvGrpSpPr>
        <p:grpSpPr>
          <a:xfrm>
            <a:off x="911672" y="4542486"/>
            <a:ext cx="3126928" cy="836029"/>
            <a:chOff x="1038681" y="4016102"/>
            <a:chExt cx="3126928" cy="836029"/>
          </a:xfrm>
        </p:grpSpPr>
        <p:sp>
          <p:nvSpPr>
            <p:cNvPr id="5" name="Rectangle 4">
              <a:extLst>
                <a:ext uri="{FF2B5EF4-FFF2-40B4-BE49-F238E27FC236}">
                  <a16:creationId xmlns:a16="http://schemas.microsoft.com/office/drawing/2014/main" id="{A16661CB-EBB5-4397-ABD3-2360A7A92409}"/>
                </a:ext>
              </a:extLst>
            </p:cNvPr>
            <p:cNvSpPr/>
            <p:nvPr/>
          </p:nvSpPr>
          <p:spPr>
            <a:xfrm>
              <a:off x="1038681" y="4484082"/>
              <a:ext cx="3126928" cy="368049"/>
            </a:xfrm>
            <a:prstGeom prst="rect">
              <a:avLst/>
            </a:prstGeom>
          </p:spPr>
          <p:txBody>
            <a:bodyPr wrap="square">
              <a:spAutoFit/>
            </a:bodyPr>
            <a:lstStyle/>
            <a:p>
              <a:pPr>
                <a:lnSpc>
                  <a:spcPct val="120000"/>
                </a:lnSpc>
              </a:pPr>
              <a:r>
                <a:rPr lang="en-US" sz="1600" dirty="0">
                  <a:solidFill>
                    <a:schemeClr val="bg1"/>
                  </a:solidFill>
                </a:rPr>
                <a:t>To  Prepare for the Next Best Step</a:t>
              </a:r>
            </a:p>
          </p:txBody>
        </p:sp>
        <p:sp>
          <p:nvSpPr>
            <p:cNvPr id="6" name="Rectangle 5">
              <a:extLst>
                <a:ext uri="{FF2B5EF4-FFF2-40B4-BE49-F238E27FC236}">
                  <a16:creationId xmlns:a16="http://schemas.microsoft.com/office/drawing/2014/main" id="{8C915F2D-5F67-4869-BD70-401E12951A06}"/>
                </a:ext>
              </a:extLst>
            </p:cNvPr>
            <p:cNvSpPr/>
            <p:nvPr/>
          </p:nvSpPr>
          <p:spPr>
            <a:xfrm>
              <a:off x="1038681" y="4016102"/>
              <a:ext cx="2935838" cy="461665"/>
            </a:xfrm>
            <a:prstGeom prst="rect">
              <a:avLst/>
            </a:prstGeom>
          </p:spPr>
          <p:txBody>
            <a:bodyPr wrap="square">
              <a:spAutoFit/>
            </a:bodyPr>
            <a:lstStyle/>
            <a:p>
              <a:r>
                <a:rPr lang="en-US" sz="2400" b="1" dirty="0">
                  <a:solidFill>
                    <a:schemeClr val="bg1"/>
                  </a:solidFill>
                </a:rPr>
                <a:t>Know Next Best Step</a:t>
              </a:r>
            </a:p>
          </p:txBody>
        </p:sp>
      </p:grpSp>
      <p:pic>
        <p:nvPicPr>
          <p:cNvPr id="13" name="Picture 12">
            <a:extLst>
              <a:ext uri="{FF2B5EF4-FFF2-40B4-BE49-F238E27FC236}">
                <a16:creationId xmlns:a16="http://schemas.microsoft.com/office/drawing/2014/main" id="{22B21AC0-1800-488C-866F-7C7E9D5FA8B7}"/>
              </a:ext>
            </a:extLst>
          </p:cNvPr>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62115" y="2823832"/>
            <a:ext cx="666392" cy="666392"/>
          </a:xfrm>
          <a:prstGeom prst="rect">
            <a:avLst/>
          </a:prstGeom>
        </p:spPr>
      </p:pic>
      <p:grpSp>
        <p:nvGrpSpPr>
          <p:cNvPr id="20" name="Group 19">
            <a:extLst>
              <a:ext uri="{FF2B5EF4-FFF2-40B4-BE49-F238E27FC236}">
                <a16:creationId xmlns:a16="http://schemas.microsoft.com/office/drawing/2014/main" id="{0D1960FF-CE7A-44F3-9FF5-C1808312EC56}"/>
              </a:ext>
            </a:extLst>
          </p:cNvPr>
          <p:cNvGrpSpPr/>
          <p:nvPr/>
        </p:nvGrpSpPr>
        <p:grpSpPr>
          <a:xfrm>
            <a:off x="4360986" y="4491615"/>
            <a:ext cx="3664204" cy="1112029"/>
            <a:chOff x="777126" y="3965231"/>
            <a:chExt cx="3664204" cy="1112029"/>
          </a:xfrm>
        </p:grpSpPr>
        <p:sp>
          <p:nvSpPr>
            <p:cNvPr id="23" name="Rectangle 22">
              <a:extLst>
                <a:ext uri="{FF2B5EF4-FFF2-40B4-BE49-F238E27FC236}">
                  <a16:creationId xmlns:a16="http://schemas.microsoft.com/office/drawing/2014/main" id="{AF9A7B6B-2173-48EB-B059-0D6AEC6461E3}"/>
                </a:ext>
              </a:extLst>
            </p:cNvPr>
            <p:cNvSpPr/>
            <p:nvPr/>
          </p:nvSpPr>
          <p:spPr>
            <a:xfrm>
              <a:off x="928150" y="4413745"/>
              <a:ext cx="2946918" cy="663515"/>
            </a:xfrm>
            <a:prstGeom prst="rect">
              <a:avLst/>
            </a:prstGeom>
          </p:spPr>
          <p:txBody>
            <a:bodyPr wrap="square">
              <a:spAutoFit/>
            </a:bodyPr>
            <a:lstStyle/>
            <a:p>
              <a:pPr>
                <a:lnSpc>
                  <a:spcPct val="120000"/>
                </a:lnSpc>
              </a:pPr>
              <a:r>
                <a:rPr lang="en-US" sz="1600" dirty="0">
                  <a:solidFill>
                    <a:schemeClr val="bg1"/>
                  </a:solidFill>
                </a:rPr>
                <a:t>Acquisition of the best properties at best price </a:t>
              </a:r>
            </a:p>
          </p:txBody>
        </p:sp>
        <p:sp>
          <p:nvSpPr>
            <p:cNvPr id="24" name="Rectangle 23">
              <a:extLst>
                <a:ext uri="{FF2B5EF4-FFF2-40B4-BE49-F238E27FC236}">
                  <a16:creationId xmlns:a16="http://schemas.microsoft.com/office/drawing/2014/main" id="{EB63EAA4-54D7-4AE3-9DA1-5E3D7A36DC01}"/>
                </a:ext>
              </a:extLst>
            </p:cNvPr>
            <p:cNvSpPr/>
            <p:nvPr/>
          </p:nvSpPr>
          <p:spPr>
            <a:xfrm>
              <a:off x="777126" y="3965231"/>
              <a:ext cx="3664204" cy="472343"/>
            </a:xfrm>
            <a:prstGeom prst="rect">
              <a:avLst/>
            </a:prstGeom>
          </p:spPr>
          <p:txBody>
            <a:bodyPr wrap="square">
              <a:spAutoFit/>
            </a:bodyPr>
            <a:lstStyle/>
            <a:p>
              <a:r>
                <a:rPr lang="en-US" sz="2400" b="1" dirty="0">
                  <a:solidFill>
                    <a:schemeClr val="bg1"/>
                  </a:solidFill>
                </a:rPr>
                <a:t>Right Property Acquisition </a:t>
              </a:r>
            </a:p>
          </p:txBody>
        </p:sp>
      </p:grpSp>
      <p:pic>
        <p:nvPicPr>
          <p:cNvPr id="46" name="Picture 45">
            <a:extLst>
              <a:ext uri="{FF2B5EF4-FFF2-40B4-BE49-F238E27FC236}">
                <a16:creationId xmlns:a16="http://schemas.microsoft.com/office/drawing/2014/main" id="{6297957F-F53F-4309-90AE-29600A2870DB}"/>
              </a:ext>
            </a:extLst>
          </p:cNvPr>
          <p:cNvPicPr>
            <a:picLocks noChangeAspect="1"/>
          </p:cNvPicPr>
          <p:nvPr/>
        </p:nvPicPr>
        <p:blipFill rotWithShape="1">
          <a:blip r:embed="rId5" cstate="print">
            <a:biLevel thresh="25000"/>
            <a:extLst>
              <a:ext uri="{28A0092B-C50C-407E-A947-70E740481C1C}">
                <a14:useLocalDpi xmlns:a14="http://schemas.microsoft.com/office/drawing/2010/main" val="0"/>
              </a:ext>
            </a:extLst>
          </a:blip>
          <a:srcRect l="12911" t="12973" r="13878" b="12973"/>
          <a:stretch/>
        </p:blipFill>
        <p:spPr>
          <a:xfrm>
            <a:off x="327416" y="530235"/>
            <a:ext cx="661342" cy="731264"/>
          </a:xfrm>
          <a:prstGeom prst="rect">
            <a:avLst/>
          </a:prstGeom>
        </p:spPr>
      </p:pic>
      <p:sp>
        <p:nvSpPr>
          <p:cNvPr id="50" name="Freeform: Shape 49">
            <a:extLst>
              <a:ext uri="{FF2B5EF4-FFF2-40B4-BE49-F238E27FC236}">
                <a16:creationId xmlns:a16="http://schemas.microsoft.com/office/drawing/2014/main" id="{5B4E33F9-7B81-44A9-BA3F-9CDD0CCBA21A}"/>
              </a:ext>
            </a:extLst>
          </p:cNvPr>
          <p:cNvSpPr/>
          <p:nvPr/>
        </p:nvSpPr>
        <p:spPr>
          <a:xfrm>
            <a:off x="-30145" y="2243602"/>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B767D7FC-9EB3-409F-A260-E0AC7A7E93FB}"/>
              </a:ext>
            </a:extLst>
          </p:cNvPr>
          <p:cNvSpPr/>
          <p:nvPr/>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32" name="Straight Connector 31">
            <a:extLst>
              <a:ext uri="{FF2B5EF4-FFF2-40B4-BE49-F238E27FC236}">
                <a16:creationId xmlns:a16="http://schemas.microsoft.com/office/drawing/2014/main" id="{A075A0FA-F37E-4AB1-A788-6FBE35C88B33}"/>
              </a:ext>
            </a:extLst>
          </p:cNvPr>
          <p:cNvCxnSpPr/>
          <p:nvPr/>
        </p:nvCxnSpPr>
        <p:spPr>
          <a:xfrm>
            <a:off x="8032035" y="4012357"/>
            <a:ext cx="3417730" cy="0"/>
          </a:xfrm>
          <a:prstGeom prst="line">
            <a:avLst/>
          </a:prstGeom>
          <a:ln w="76200">
            <a:gradFill flip="none" rotWithShape="1">
              <a:gsLst>
                <a:gs pos="0">
                  <a:schemeClr val="accent1"/>
                </a:gs>
                <a:gs pos="100000">
                  <a:schemeClr val="accent1">
                    <a:lumMod val="30000"/>
                    <a:lumOff val="7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AFD3650-D21C-49FA-81E4-66A5F18A901C}"/>
              </a:ext>
            </a:extLst>
          </p:cNvPr>
          <p:cNvCxnSpPr/>
          <p:nvPr/>
        </p:nvCxnSpPr>
        <p:spPr>
          <a:xfrm>
            <a:off x="740528" y="4012357"/>
            <a:ext cx="3417730" cy="0"/>
          </a:xfrm>
          <a:prstGeom prst="line">
            <a:avLst/>
          </a:prstGeom>
          <a:ln w="76200">
            <a:gradFill flip="none" rotWithShape="1">
              <a:gsLst>
                <a:gs pos="0">
                  <a:schemeClr val="accent1"/>
                </a:gs>
                <a:gs pos="100000">
                  <a:schemeClr val="accent1">
                    <a:lumMod val="30000"/>
                    <a:lumOff val="7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4C21FC7-6C58-4202-8273-BBDB999D2852}"/>
              </a:ext>
            </a:extLst>
          </p:cNvPr>
          <p:cNvCxnSpPr/>
          <p:nvPr/>
        </p:nvCxnSpPr>
        <p:spPr>
          <a:xfrm>
            <a:off x="4386282" y="4012357"/>
            <a:ext cx="3417730" cy="0"/>
          </a:xfrm>
          <a:prstGeom prst="line">
            <a:avLst/>
          </a:prstGeom>
          <a:ln w="76200">
            <a:gradFill flip="none" rotWithShape="1">
              <a:gsLst>
                <a:gs pos="0">
                  <a:schemeClr val="accent1"/>
                </a:gs>
                <a:gs pos="100000">
                  <a:schemeClr val="accent1">
                    <a:lumMod val="30000"/>
                    <a:lumOff val="7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38" name="Picture 2">
            <a:extLst>
              <a:ext uri="{FF2B5EF4-FFF2-40B4-BE49-F238E27FC236}">
                <a16:creationId xmlns:a16="http://schemas.microsoft.com/office/drawing/2014/main" id="{37689463-E91D-127B-BC3A-37A5C94A41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7263" t="20835" r="5110" b="13508"/>
          <a:stretch/>
        </p:blipFill>
        <p:spPr bwMode="auto">
          <a:xfrm>
            <a:off x="1367002" y="2205983"/>
            <a:ext cx="2014693" cy="209188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D1028BCA-34D3-7865-D1D6-4BEC008B76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081" y="2430309"/>
            <a:ext cx="3209543" cy="1801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885DA98-0482-7B3F-A8BE-D45FBC49E0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0600" y="2427768"/>
            <a:ext cx="2783289" cy="1849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500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4040934-D146-93B7-E926-0E0667A94861}"/>
              </a:ext>
            </a:extLst>
          </p:cNvPr>
          <p:cNvSpPr>
            <a:spLocks noGrp="1"/>
          </p:cNvSpPr>
          <p:nvPr>
            <p:ph type="ftr" sz="quarter" idx="11"/>
          </p:nvPr>
        </p:nvSpPr>
        <p:spPr/>
        <p:txBody>
          <a:bodyPr/>
          <a:lstStyle/>
          <a:p>
            <a:r>
              <a:rPr lang="en-US"/>
              <a:t>presentationstemplate.com</a:t>
            </a:r>
          </a:p>
        </p:txBody>
      </p:sp>
      <p:sp>
        <p:nvSpPr>
          <p:cNvPr id="3" name="Slide Number Placeholder 2">
            <a:extLst>
              <a:ext uri="{FF2B5EF4-FFF2-40B4-BE49-F238E27FC236}">
                <a16:creationId xmlns:a16="http://schemas.microsoft.com/office/drawing/2014/main" id="{E8B8B8C6-2C42-CA27-51F8-783BAE0C4B40}"/>
              </a:ext>
            </a:extLst>
          </p:cNvPr>
          <p:cNvSpPr>
            <a:spLocks noGrp="1"/>
          </p:cNvSpPr>
          <p:nvPr>
            <p:ph type="sldNum" sz="quarter" idx="12"/>
          </p:nvPr>
        </p:nvSpPr>
        <p:spPr/>
        <p:txBody>
          <a:bodyPr/>
          <a:lstStyle/>
          <a:p>
            <a:fld id="{9ED91052-A62B-43CA-9575-0BC7146249E0}" type="slidenum">
              <a:rPr lang="en-US" smtClean="0"/>
              <a:t>5</a:t>
            </a:fld>
            <a:endParaRPr lang="en-US"/>
          </a:p>
        </p:txBody>
      </p:sp>
      <p:sp>
        <p:nvSpPr>
          <p:cNvPr id="4" name="Title 3">
            <a:extLst>
              <a:ext uri="{FF2B5EF4-FFF2-40B4-BE49-F238E27FC236}">
                <a16:creationId xmlns:a16="http://schemas.microsoft.com/office/drawing/2014/main" id="{5EB9FCC3-78C7-3536-C122-0AABE9C1B58D}"/>
              </a:ext>
            </a:extLst>
          </p:cNvPr>
          <p:cNvSpPr>
            <a:spLocks noGrp="1"/>
          </p:cNvSpPr>
          <p:nvPr>
            <p:ph type="title"/>
          </p:nvPr>
        </p:nvSpPr>
        <p:spPr/>
        <p:txBody>
          <a:bodyPr/>
          <a:lstStyle/>
          <a:p>
            <a:r>
              <a:rPr lang="en-IN" dirty="0"/>
              <a:t>Approach</a:t>
            </a:r>
          </a:p>
        </p:txBody>
      </p:sp>
      <p:graphicFrame>
        <p:nvGraphicFramePr>
          <p:cNvPr id="6" name="Diagram 5">
            <a:extLst>
              <a:ext uri="{FF2B5EF4-FFF2-40B4-BE49-F238E27FC236}">
                <a16:creationId xmlns:a16="http://schemas.microsoft.com/office/drawing/2014/main" id="{066AF2BF-01FF-3856-952F-08F7059A6249}"/>
              </a:ext>
            </a:extLst>
          </p:cNvPr>
          <p:cNvGraphicFramePr/>
          <p:nvPr>
            <p:extLst>
              <p:ext uri="{D42A27DB-BD31-4B8C-83A1-F6EECF244321}">
                <p14:modId xmlns:p14="http://schemas.microsoft.com/office/powerpoint/2010/main" val="2821730241"/>
              </p:ext>
            </p:extLst>
          </p:nvPr>
        </p:nvGraphicFramePr>
        <p:xfrm>
          <a:off x="3010877" y="1856349"/>
          <a:ext cx="6770356" cy="4455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5369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C63620-DFE7-FB61-4964-4FDD9FD6FA44}"/>
              </a:ext>
            </a:extLst>
          </p:cNvPr>
          <p:cNvSpPr>
            <a:spLocks noGrp="1"/>
          </p:cNvSpPr>
          <p:nvPr>
            <p:ph type="title"/>
          </p:nvPr>
        </p:nvSpPr>
        <p:spPr/>
        <p:txBody>
          <a:bodyPr/>
          <a:lstStyle/>
          <a:p>
            <a:r>
              <a:rPr lang="en-US" sz="4800" b="1" dirty="0"/>
              <a:t>Top 10 Host</a:t>
            </a:r>
            <a:endParaRPr lang="en-IN" dirty="0"/>
          </a:p>
        </p:txBody>
      </p:sp>
      <p:sp>
        <p:nvSpPr>
          <p:cNvPr id="3" name="Slide Number Placeholder 2">
            <a:extLst>
              <a:ext uri="{FF2B5EF4-FFF2-40B4-BE49-F238E27FC236}">
                <a16:creationId xmlns:a16="http://schemas.microsoft.com/office/drawing/2014/main" id="{03CCF67C-0F01-5FF2-A0FB-0F1DDAD5A23A}"/>
              </a:ext>
            </a:extLst>
          </p:cNvPr>
          <p:cNvSpPr>
            <a:spLocks noGrp="1"/>
          </p:cNvSpPr>
          <p:nvPr>
            <p:ph type="sldNum" sz="quarter" idx="12"/>
          </p:nvPr>
        </p:nvSpPr>
        <p:spPr/>
        <p:txBody>
          <a:bodyPr/>
          <a:lstStyle/>
          <a:p>
            <a:fld id="{9ED91052-A62B-43CA-9575-0BC7146249E0}" type="slidenum">
              <a:rPr lang="en-US" smtClean="0"/>
              <a:t>6</a:t>
            </a:fld>
            <a:endParaRPr lang="en-US"/>
          </a:p>
        </p:txBody>
      </p:sp>
      <p:pic>
        <p:nvPicPr>
          <p:cNvPr id="7" name="Picture 6">
            <a:extLst>
              <a:ext uri="{FF2B5EF4-FFF2-40B4-BE49-F238E27FC236}">
                <a16:creationId xmlns:a16="http://schemas.microsoft.com/office/drawing/2014/main" id="{ABD21CD5-A7B4-BD8D-2227-662C466CF66E}"/>
              </a:ext>
            </a:extLst>
          </p:cNvPr>
          <p:cNvPicPr>
            <a:picLocks noChangeAspect="1"/>
          </p:cNvPicPr>
          <p:nvPr/>
        </p:nvPicPr>
        <p:blipFill rotWithShape="1">
          <a:blip r:embed="rId2"/>
          <a:srcRect b="27841"/>
          <a:stretch/>
        </p:blipFill>
        <p:spPr>
          <a:xfrm>
            <a:off x="5796669" y="1761236"/>
            <a:ext cx="6211111" cy="3564391"/>
          </a:xfrm>
          <a:prstGeom prst="rect">
            <a:avLst/>
          </a:prstGeom>
        </p:spPr>
      </p:pic>
      <p:sp>
        <p:nvSpPr>
          <p:cNvPr id="9" name="TextBox 8">
            <a:extLst>
              <a:ext uri="{FF2B5EF4-FFF2-40B4-BE49-F238E27FC236}">
                <a16:creationId xmlns:a16="http://schemas.microsoft.com/office/drawing/2014/main" id="{FB04A548-6F4F-5866-992A-4842ACB72398}"/>
              </a:ext>
            </a:extLst>
          </p:cNvPr>
          <p:cNvSpPr txBox="1"/>
          <p:nvPr/>
        </p:nvSpPr>
        <p:spPr>
          <a:xfrm>
            <a:off x="592853" y="2632668"/>
            <a:ext cx="5203816" cy="2031325"/>
          </a:xfrm>
          <a:prstGeom prst="rect">
            <a:avLst/>
          </a:prstGeom>
          <a:noFill/>
        </p:spPr>
        <p:txBody>
          <a:bodyPr wrap="square">
            <a:spAutoFit/>
          </a:bodyPr>
          <a:lstStyle/>
          <a:p>
            <a:pPr marL="285750" indent="-285750">
              <a:buFont typeface="Wingdings" panose="05000000000000000000" pitchFamily="2" charset="2"/>
              <a:buChar char="§"/>
            </a:pPr>
            <a:r>
              <a:rPr lang="en-IN" dirty="0"/>
              <a:t>Host with Michael</a:t>
            </a:r>
            <a:r>
              <a:rPr lang="en-IN" sz="1800" dirty="0"/>
              <a:t> in the name has maximum number of Booking i.e. </a:t>
            </a:r>
            <a:r>
              <a:rPr lang="en-IN" dirty="0"/>
              <a:t>416</a:t>
            </a:r>
            <a:r>
              <a:rPr lang="en-IN" sz="1800" dirty="0"/>
              <a:t>. </a:t>
            </a:r>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r>
              <a:rPr lang="en-IN" sz="1800" dirty="0"/>
              <a:t>Sonder (NYC ) </a:t>
            </a:r>
            <a:r>
              <a:rPr lang="en-IN" dirty="0"/>
              <a:t>Host is the </a:t>
            </a:r>
            <a:r>
              <a:rPr lang="en-IN" sz="1800" dirty="0"/>
              <a:t>third large popular host.</a:t>
            </a:r>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r>
              <a:rPr lang="en-IN" dirty="0"/>
              <a:t>Other </a:t>
            </a:r>
            <a:r>
              <a:rPr lang="en-IN" sz="1800" dirty="0"/>
              <a:t>hosts like </a:t>
            </a:r>
            <a:r>
              <a:rPr lang="en-IN" dirty="0"/>
              <a:t>Alex</a:t>
            </a:r>
            <a:r>
              <a:rPr lang="en-IN" sz="1800" dirty="0"/>
              <a:t>, Jessica, John and Daniel also fall under top 10 hosts.</a:t>
            </a:r>
          </a:p>
        </p:txBody>
      </p:sp>
    </p:spTree>
    <p:extLst>
      <p:ext uri="{BB962C8B-B14F-4D97-AF65-F5344CB8AC3E}">
        <p14:creationId xmlns:p14="http://schemas.microsoft.com/office/powerpoint/2010/main" val="656075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4C84867-FDB5-A927-7152-895D3B635CFE}"/>
              </a:ext>
            </a:extLst>
          </p:cNvPr>
          <p:cNvSpPr>
            <a:spLocks noGrp="1"/>
          </p:cNvSpPr>
          <p:nvPr>
            <p:ph type="ftr" sz="quarter" idx="11"/>
          </p:nvPr>
        </p:nvSpPr>
        <p:spPr/>
        <p:txBody>
          <a:bodyPr/>
          <a:lstStyle/>
          <a:p>
            <a:r>
              <a:rPr lang="en-US"/>
              <a:t>presentationstemplate.com</a:t>
            </a:r>
          </a:p>
        </p:txBody>
      </p:sp>
      <p:sp>
        <p:nvSpPr>
          <p:cNvPr id="3" name="Slide Number Placeholder 2">
            <a:extLst>
              <a:ext uri="{FF2B5EF4-FFF2-40B4-BE49-F238E27FC236}">
                <a16:creationId xmlns:a16="http://schemas.microsoft.com/office/drawing/2014/main" id="{1C6C36E3-FA5B-0D8A-9D30-AE10B5DDD41A}"/>
              </a:ext>
            </a:extLst>
          </p:cNvPr>
          <p:cNvSpPr>
            <a:spLocks noGrp="1"/>
          </p:cNvSpPr>
          <p:nvPr>
            <p:ph type="sldNum" sz="quarter" idx="12"/>
          </p:nvPr>
        </p:nvSpPr>
        <p:spPr/>
        <p:txBody>
          <a:bodyPr/>
          <a:lstStyle/>
          <a:p>
            <a:fld id="{9ED91052-A62B-43CA-9575-0BC7146249E0}" type="slidenum">
              <a:rPr lang="en-US" smtClean="0"/>
              <a:t>7</a:t>
            </a:fld>
            <a:endParaRPr lang="en-US"/>
          </a:p>
        </p:txBody>
      </p:sp>
      <p:sp>
        <p:nvSpPr>
          <p:cNvPr id="4" name="Title 3">
            <a:extLst>
              <a:ext uri="{FF2B5EF4-FFF2-40B4-BE49-F238E27FC236}">
                <a16:creationId xmlns:a16="http://schemas.microsoft.com/office/drawing/2014/main" id="{64080F95-E00F-D352-E1AE-FF55793B0464}"/>
              </a:ext>
            </a:extLst>
          </p:cNvPr>
          <p:cNvSpPr>
            <a:spLocks noGrp="1"/>
          </p:cNvSpPr>
          <p:nvPr>
            <p:ph type="title"/>
          </p:nvPr>
        </p:nvSpPr>
        <p:spPr/>
        <p:txBody>
          <a:bodyPr/>
          <a:lstStyle/>
          <a:p>
            <a:r>
              <a:rPr lang="en-US" dirty="0"/>
              <a:t>Price Analysis: Neighborhood Wise</a:t>
            </a:r>
            <a:endParaRPr lang="en-IN" dirty="0"/>
          </a:p>
        </p:txBody>
      </p:sp>
      <p:pic>
        <p:nvPicPr>
          <p:cNvPr id="6" name="Picture 5">
            <a:extLst>
              <a:ext uri="{FF2B5EF4-FFF2-40B4-BE49-F238E27FC236}">
                <a16:creationId xmlns:a16="http://schemas.microsoft.com/office/drawing/2014/main" id="{7215D580-6C76-75CB-2459-1143C85E67D5}"/>
              </a:ext>
            </a:extLst>
          </p:cNvPr>
          <p:cNvPicPr>
            <a:picLocks noChangeAspect="1"/>
          </p:cNvPicPr>
          <p:nvPr/>
        </p:nvPicPr>
        <p:blipFill>
          <a:blip r:embed="rId2"/>
          <a:stretch>
            <a:fillRect/>
          </a:stretch>
        </p:blipFill>
        <p:spPr>
          <a:xfrm>
            <a:off x="5460135" y="1669682"/>
            <a:ext cx="5652672" cy="4288992"/>
          </a:xfrm>
          <a:prstGeom prst="rect">
            <a:avLst/>
          </a:prstGeom>
        </p:spPr>
      </p:pic>
      <p:sp>
        <p:nvSpPr>
          <p:cNvPr id="8" name="TextBox 7">
            <a:extLst>
              <a:ext uri="{FF2B5EF4-FFF2-40B4-BE49-F238E27FC236}">
                <a16:creationId xmlns:a16="http://schemas.microsoft.com/office/drawing/2014/main" id="{60590CCD-ED79-6E26-61D2-090204B97153}"/>
              </a:ext>
            </a:extLst>
          </p:cNvPr>
          <p:cNvSpPr txBox="1"/>
          <p:nvPr/>
        </p:nvSpPr>
        <p:spPr>
          <a:xfrm>
            <a:off x="612950" y="1988356"/>
            <a:ext cx="4381081" cy="3970318"/>
          </a:xfrm>
          <a:prstGeom prst="rect">
            <a:avLst/>
          </a:prstGeom>
          <a:noFill/>
        </p:spPr>
        <p:txBody>
          <a:bodyPr wrap="square">
            <a:spAutoFit/>
          </a:bodyPr>
          <a:lstStyle/>
          <a:p>
            <a:pPr marL="285750" indent="-285750">
              <a:buFont typeface="Arial" panose="020B0604020202020204" pitchFamily="34" charset="0"/>
              <a:buChar char="•"/>
            </a:pPr>
            <a:r>
              <a:rPr lang="en-IN" sz="1800" dirty="0"/>
              <a:t>Brooklyn &amp; Manhattan has most of the outliers Price wise </a:t>
            </a:r>
          </a:p>
          <a:p>
            <a:pPr marL="285750" indent="-285750">
              <a:buFont typeface="Arial" panose="020B0604020202020204" pitchFamily="34" charset="0"/>
              <a:buChar char="•"/>
            </a:pPr>
            <a:r>
              <a:rPr lang="en-IN" sz="1800" dirty="0"/>
              <a:t>Manhattan has highest range of prices of  listings.</a:t>
            </a:r>
          </a:p>
          <a:p>
            <a:pPr marL="285750" indent="-285750">
              <a:buFont typeface="Arial" panose="020B0604020202020204" pitchFamily="34" charset="0"/>
              <a:buChar char="•"/>
            </a:pPr>
            <a:r>
              <a:rPr lang="en-IN" sz="1800" dirty="0"/>
              <a:t>Bronx is </a:t>
            </a:r>
            <a:r>
              <a:rPr lang="en-IN" dirty="0"/>
              <a:t>the most affordable</a:t>
            </a:r>
            <a:endParaRPr lang="en-IN" sz="1800" dirty="0"/>
          </a:p>
          <a:p>
            <a:pPr marL="285750" indent="-285750">
              <a:buFont typeface="Arial" panose="020B0604020202020204" pitchFamily="34" charset="0"/>
              <a:buChar char="•"/>
            </a:pPr>
            <a:r>
              <a:rPr lang="en-IN" dirty="0"/>
              <a:t>M</a:t>
            </a:r>
            <a:r>
              <a:rPr lang="en-IN" sz="1800" dirty="0"/>
              <a:t>edian price of all neighbourhood groups lying between $ 80 to $ 300. </a:t>
            </a:r>
          </a:p>
          <a:p>
            <a:pPr marL="285750" indent="-285750">
              <a:buFont typeface="Arial" panose="020B0604020202020204" pitchFamily="34" charset="0"/>
              <a:buChar char="•"/>
            </a:pPr>
            <a:r>
              <a:rPr lang="en-IN" dirty="0"/>
              <a:t>Queens has an outlier pricing which is close to 10K</a:t>
            </a:r>
          </a:p>
          <a:p>
            <a:pPr marL="285750" indent="-285750">
              <a:buFont typeface="Arial" panose="020B0604020202020204" pitchFamily="34" charset="0"/>
              <a:buChar char="•"/>
            </a:pPr>
            <a:endParaRPr lang="en-IN" sz="1800" dirty="0"/>
          </a:p>
          <a:p>
            <a:r>
              <a:rPr lang="en-US" dirty="0"/>
              <a:t>Price of accommodation in Manhattan is pretty higher and affordable for high class people. Undoubtedly, its beauty is enough to attract anyone.</a:t>
            </a:r>
            <a:endParaRPr lang="en-IN" sz="1800" dirty="0"/>
          </a:p>
        </p:txBody>
      </p:sp>
    </p:spTree>
    <p:extLst>
      <p:ext uri="{BB962C8B-B14F-4D97-AF65-F5344CB8AC3E}">
        <p14:creationId xmlns:p14="http://schemas.microsoft.com/office/powerpoint/2010/main" val="1593304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05A34-FFB2-2BD2-5172-9FA9F141BC4F}"/>
              </a:ext>
            </a:extLst>
          </p:cNvPr>
          <p:cNvSpPr>
            <a:spLocks noGrp="1"/>
          </p:cNvSpPr>
          <p:nvPr>
            <p:ph type="title"/>
          </p:nvPr>
        </p:nvSpPr>
        <p:spPr/>
        <p:txBody>
          <a:bodyPr/>
          <a:lstStyle/>
          <a:p>
            <a:r>
              <a:rPr lang="en-US" dirty="0"/>
              <a:t>Neighborhood Group Details</a:t>
            </a:r>
            <a:endParaRPr lang="en-IN" dirty="0"/>
          </a:p>
        </p:txBody>
      </p:sp>
      <p:sp>
        <p:nvSpPr>
          <p:cNvPr id="3" name="Footer Placeholder 2">
            <a:extLst>
              <a:ext uri="{FF2B5EF4-FFF2-40B4-BE49-F238E27FC236}">
                <a16:creationId xmlns:a16="http://schemas.microsoft.com/office/drawing/2014/main" id="{3E6FD7B5-F62F-8467-E1C5-694B38009B4F}"/>
              </a:ext>
            </a:extLst>
          </p:cNvPr>
          <p:cNvSpPr>
            <a:spLocks noGrp="1"/>
          </p:cNvSpPr>
          <p:nvPr>
            <p:ph type="ftr" sz="quarter" idx="11"/>
          </p:nvPr>
        </p:nvSpPr>
        <p:spPr/>
        <p:txBody>
          <a:bodyPr/>
          <a:lstStyle/>
          <a:p>
            <a:r>
              <a:rPr lang="en-US"/>
              <a:t>presentationstemplate.com</a:t>
            </a:r>
          </a:p>
        </p:txBody>
      </p:sp>
      <p:sp>
        <p:nvSpPr>
          <p:cNvPr id="4" name="Slide Number Placeholder 3">
            <a:extLst>
              <a:ext uri="{FF2B5EF4-FFF2-40B4-BE49-F238E27FC236}">
                <a16:creationId xmlns:a16="http://schemas.microsoft.com/office/drawing/2014/main" id="{69882982-4351-8C4B-260B-F203C3F7608D}"/>
              </a:ext>
            </a:extLst>
          </p:cNvPr>
          <p:cNvSpPr>
            <a:spLocks noGrp="1"/>
          </p:cNvSpPr>
          <p:nvPr>
            <p:ph type="sldNum" sz="quarter" idx="12"/>
          </p:nvPr>
        </p:nvSpPr>
        <p:spPr/>
        <p:txBody>
          <a:bodyPr/>
          <a:lstStyle/>
          <a:p>
            <a:fld id="{74C56289-2E4F-41AB-AC96-A58CF64457E5}" type="slidenum">
              <a:rPr lang="en-US" smtClean="0"/>
              <a:t>8</a:t>
            </a:fld>
            <a:endParaRPr lang="en-US"/>
          </a:p>
        </p:txBody>
      </p:sp>
      <p:pic>
        <p:nvPicPr>
          <p:cNvPr id="8" name="Picture 7">
            <a:extLst>
              <a:ext uri="{FF2B5EF4-FFF2-40B4-BE49-F238E27FC236}">
                <a16:creationId xmlns:a16="http://schemas.microsoft.com/office/drawing/2014/main" id="{B9D3A454-97FE-D376-95BA-9A647A919F64}"/>
              </a:ext>
            </a:extLst>
          </p:cNvPr>
          <p:cNvPicPr>
            <a:picLocks noChangeAspect="1"/>
          </p:cNvPicPr>
          <p:nvPr/>
        </p:nvPicPr>
        <p:blipFill>
          <a:blip r:embed="rId2"/>
          <a:stretch>
            <a:fillRect/>
          </a:stretch>
        </p:blipFill>
        <p:spPr>
          <a:xfrm>
            <a:off x="6268176" y="1295196"/>
            <a:ext cx="5195035" cy="4953837"/>
          </a:xfrm>
          <a:prstGeom prst="rect">
            <a:avLst/>
          </a:prstGeom>
        </p:spPr>
      </p:pic>
      <p:sp>
        <p:nvSpPr>
          <p:cNvPr id="9" name="TextBox 8">
            <a:extLst>
              <a:ext uri="{FF2B5EF4-FFF2-40B4-BE49-F238E27FC236}">
                <a16:creationId xmlns:a16="http://schemas.microsoft.com/office/drawing/2014/main" id="{D9C08DEE-014B-0644-499D-F4BC6243A1A3}"/>
              </a:ext>
            </a:extLst>
          </p:cNvPr>
          <p:cNvSpPr txBox="1"/>
          <p:nvPr/>
        </p:nvSpPr>
        <p:spPr>
          <a:xfrm>
            <a:off x="576276" y="1920161"/>
            <a:ext cx="5519724" cy="6186309"/>
          </a:xfrm>
          <a:prstGeom prst="rect">
            <a:avLst/>
          </a:prstGeom>
          <a:noFill/>
        </p:spPr>
        <p:txBody>
          <a:bodyPr wrap="square">
            <a:spAutoFit/>
          </a:bodyPr>
          <a:lstStyle/>
          <a:p>
            <a:pPr marL="285750" indent="-285750">
              <a:buFont typeface="Wingdings" panose="05000000000000000000" pitchFamily="2" charset="2"/>
              <a:buChar char="§"/>
            </a:pPr>
            <a:r>
              <a:rPr lang="en-IN" dirty="0"/>
              <a:t>People prefer Entire Home/Apt listings  in Manhattan, there highest no of listings</a:t>
            </a:r>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r>
              <a:rPr lang="en-IN" sz="1800" dirty="0"/>
              <a:t>Brooklyn has highest private room listings </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sz="1800" dirty="0"/>
              <a:t>Queens listings also have Highest reviews per listing</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a:t>Bronx shared room has Lowest reviews</a:t>
            </a:r>
          </a:p>
          <a:p>
            <a:endParaRPr lang="en-US" dirty="0"/>
          </a:p>
          <a:p>
            <a:endParaRPr lang="en-US" dirty="0"/>
          </a:p>
          <a:p>
            <a:endParaRPr lang="en-US" dirty="0"/>
          </a:p>
          <a:p>
            <a:r>
              <a:rPr lang="en-US" dirty="0"/>
              <a:t>Except Manhattan, all areas performed poorly in shared rooms</a:t>
            </a:r>
            <a:endParaRPr lang="en-IN" dirty="0"/>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endParaRPr lang="en-IN" sz="1800" dirty="0"/>
          </a:p>
        </p:txBody>
      </p:sp>
    </p:spTree>
    <p:extLst>
      <p:ext uri="{BB962C8B-B14F-4D97-AF65-F5344CB8AC3E}">
        <p14:creationId xmlns:p14="http://schemas.microsoft.com/office/powerpoint/2010/main" val="3300617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AD40-B9FA-0F8D-2C95-0E29B18CC217}"/>
              </a:ext>
            </a:extLst>
          </p:cNvPr>
          <p:cNvSpPr>
            <a:spLocks noGrp="1"/>
          </p:cNvSpPr>
          <p:nvPr>
            <p:ph type="title"/>
          </p:nvPr>
        </p:nvSpPr>
        <p:spPr/>
        <p:txBody>
          <a:bodyPr/>
          <a:lstStyle/>
          <a:p>
            <a:r>
              <a:rPr lang="en-US" dirty="0"/>
              <a:t>Preferred Room Type</a:t>
            </a:r>
            <a:endParaRPr lang="en-IN" dirty="0"/>
          </a:p>
        </p:txBody>
      </p:sp>
      <p:sp>
        <p:nvSpPr>
          <p:cNvPr id="4" name="Slide Number Placeholder 3">
            <a:extLst>
              <a:ext uri="{FF2B5EF4-FFF2-40B4-BE49-F238E27FC236}">
                <a16:creationId xmlns:a16="http://schemas.microsoft.com/office/drawing/2014/main" id="{80554F29-E19B-528B-FC61-7DFC557358B8}"/>
              </a:ext>
            </a:extLst>
          </p:cNvPr>
          <p:cNvSpPr>
            <a:spLocks noGrp="1"/>
          </p:cNvSpPr>
          <p:nvPr>
            <p:ph type="sldNum" sz="quarter" idx="12"/>
          </p:nvPr>
        </p:nvSpPr>
        <p:spPr/>
        <p:txBody>
          <a:bodyPr/>
          <a:lstStyle/>
          <a:p>
            <a:fld id="{74C56289-2E4F-41AB-AC96-A58CF64457E5}" type="slidenum">
              <a:rPr lang="en-US" smtClean="0"/>
              <a:t>9</a:t>
            </a:fld>
            <a:endParaRPr lang="en-US"/>
          </a:p>
        </p:txBody>
      </p:sp>
      <p:pic>
        <p:nvPicPr>
          <p:cNvPr id="7" name="Picture 6">
            <a:extLst>
              <a:ext uri="{FF2B5EF4-FFF2-40B4-BE49-F238E27FC236}">
                <a16:creationId xmlns:a16="http://schemas.microsoft.com/office/drawing/2014/main" id="{4B957CD8-DECC-D864-8A0D-18A0489330AC}"/>
              </a:ext>
            </a:extLst>
          </p:cNvPr>
          <p:cNvPicPr>
            <a:picLocks noChangeAspect="1"/>
          </p:cNvPicPr>
          <p:nvPr/>
        </p:nvPicPr>
        <p:blipFill>
          <a:blip r:embed="rId2"/>
          <a:stretch>
            <a:fillRect/>
          </a:stretch>
        </p:blipFill>
        <p:spPr>
          <a:xfrm>
            <a:off x="5927690" y="1549621"/>
            <a:ext cx="5999704" cy="4552304"/>
          </a:xfrm>
          <a:prstGeom prst="rect">
            <a:avLst/>
          </a:prstGeom>
        </p:spPr>
      </p:pic>
      <p:sp>
        <p:nvSpPr>
          <p:cNvPr id="8" name="TextBox 7">
            <a:extLst>
              <a:ext uri="{FF2B5EF4-FFF2-40B4-BE49-F238E27FC236}">
                <a16:creationId xmlns:a16="http://schemas.microsoft.com/office/drawing/2014/main" id="{FB6CC5DB-9724-317A-1680-357D7A0BC29C}"/>
              </a:ext>
            </a:extLst>
          </p:cNvPr>
          <p:cNvSpPr txBox="1"/>
          <p:nvPr/>
        </p:nvSpPr>
        <p:spPr>
          <a:xfrm>
            <a:off x="592853" y="1627836"/>
            <a:ext cx="5203816" cy="2585323"/>
          </a:xfrm>
          <a:prstGeom prst="rect">
            <a:avLst/>
          </a:prstGeom>
          <a:noFill/>
        </p:spPr>
        <p:txBody>
          <a:bodyPr wrap="square">
            <a:spAutoFit/>
          </a:bodyPr>
          <a:lstStyle/>
          <a:p>
            <a:pPr marL="285750" indent="-285750">
              <a:buFont typeface="Wingdings" panose="05000000000000000000" pitchFamily="2" charset="2"/>
              <a:buChar char="§"/>
            </a:pPr>
            <a:r>
              <a:rPr lang="en-IN" dirty="0"/>
              <a:t>Shared room price is lower than the Entire Home</a:t>
            </a:r>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r>
              <a:rPr lang="en-IN" sz="1800" dirty="0"/>
              <a:t>Private room price has outlier with highest price</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a:t>Entire house/Apt listings are highest amongst the room types</a:t>
            </a:r>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endParaRPr lang="en-IN" sz="1800" dirty="0"/>
          </a:p>
        </p:txBody>
      </p:sp>
      <p:pic>
        <p:nvPicPr>
          <p:cNvPr id="9" name="Picture Placeholder 4">
            <a:extLst>
              <a:ext uri="{FF2B5EF4-FFF2-40B4-BE49-F238E27FC236}">
                <a16:creationId xmlns:a16="http://schemas.microsoft.com/office/drawing/2014/main" id="{FD4CE605-B808-A6EB-A3C4-99E9DA31BE6C}"/>
              </a:ext>
            </a:extLst>
          </p:cNvPr>
          <p:cNvPicPr>
            <a:picLocks noChangeAspect="1"/>
          </p:cNvPicPr>
          <p:nvPr/>
        </p:nvPicPr>
        <p:blipFill rotWithShape="1">
          <a:blip r:embed="rId3">
            <a:extLst>
              <a:ext uri="{28A0092B-C50C-407E-A947-70E740481C1C}">
                <a14:useLocalDpi xmlns:a14="http://schemas.microsoft.com/office/drawing/2010/main" val="0"/>
              </a:ext>
            </a:extLst>
          </a:blip>
          <a:srcRect l="20055" t="14528" r="20185" b="36507"/>
          <a:stretch/>
        </p:blipFill>
        <p:spPr>
          <a:xfrm>
            <a:off x="728949" y="3649176"/>
            <a:ext cx="5040924" cy="2444066"/>
          </a:xfrm>
          <a:prstGeom prst="rect">
            <a:avLst/>
          </a:prstGeom>
        </p:spPr>
      </p:pic>
    </p:spTree>
    <p:extLst>
      <p:ext uri="{BB962C8B-B14F-4D97-AF65-F5344CB8AC3E}">
        <p14:creationId xmlns:p14="http://schemas.microsoft.com/office/powerpoint/2010/main" val="1934370149"/>
      </p:ext>
    </p:extLst>
  </p:cSld>
  <p:clrMapOvr>
    <a:masterClrMapping/>
  </p:clrMapOvr>
</p:sld>
</file>

<file path=ppt/theme/theme1.xml><?xml version="1.0" encoding="utf-8"?>
<a:theme xmlns:a="http://schemas.openxmlformats.org/drawingml/2006/main" name="Office Theme">
  <a:themeElements>
    <a:clrScheme name="airbnb">
      <a:dk1>
        <a:sysClr val="windowText" lastClr="000000"/>
      </a:dk1>
      <a:lt1>
        <a:sysClr val="window" lastClr="FFFFFF"/>
      </a:lt1>
      <a:dk2>
        <a:srgbClr val="44546A"/>
      </a:dk2>
      <a:lt2>
        <a:srgbClr val="E7E6E6"/>
      </a:lt2>
      <a:accent1>
        <a:srgbClr val="FF5A5F"/>
      </a:accent1>
      <a:accent2>
        <a:srgbClr val="00A69A"/>
      </a:accent2>
      <a:accent3>
        <a:srgbClr val="FB642C"/>
      </a:accent3>
      <a:accent4>
        <a:srgbClr val="484848"/>
      </a:accent4>
      <a:accent5>
        <a:srgbClr val="767676"/>
      </a:accent5>
      <a:accent6>
        <a:srgbClr val="ADB9CA"/>
      </a:accent6>
      <a:hlink>
        <a:srgbClr val="FF5A60"/>
      </a:hlink>
      <a:folHlink>
        <a:srgbClr val="D93D04"/>
      </a:folHlink>
    </a:clrScheme>
    <a:fontScheme name="Custom 40">
      <a:majorFont>
        <a:latin typeface="Circular"/>
        <a:ea typeface=""/>
        <a:cs typeface=""/>
      </a:majorFont>
      <a:minorFont>
        <a:latin typeface="Airbnb Cere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1327</TotalTime>
  <Words>1073</Words>
  <Application>Microsoft Office PowerPoint</Application>
  <PresentationFormat>Widescreen</PresentationFormat>
  <Paragraphs>157</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Airbnb Cereal Light</vt:lpstr>
      <vt:lpstr>Arial</vt:lpstr>
      <vt:lpstr>Calibri</vt:lpstr>
      <vt:lpstr>Circular</vt:lpstr>
      <vt:lpstr>freight-text-pro</vt:lpstr>
      <vt:lpstr>Söhne</vt:lpstr>
      <vt:lpstr>Wingdings</vt:lpstr>
      <vt:lpstr>Office Theme</vt:lpstr>
      <vt:lpstr>Case Study – Insights Data Analysis Managers &amp; Lead Data Analyst </vt:lpstr>
      <vt:lpstr>About Airbnb</vt:lpstr>
      <vt:lpstr>Problem Statement</vt:lpstr>
      <vt:lpstr>Objective to Achieve</vt:lpstr>
      <vt:lpstr>Approach</vt:lpstr>
      <vt:lpstr>Top 10 Host</vt:lpstr>
      <vt:lpstr>Price Analysis: Neighborhood Wise</vt:lpstr>
      <vt:lpstr>Neighborhood Group Details</vt:lpstr>
      <vt:lpstr>Preferred Room Type</vt:lpstr>
      <vt:lpstr>Avg Price as per No of Night</vt:lpstr>
      <vt:lpstr>Pricing Neighourhoods</vt:lpstr>
      <vt:lpstr>365 Availability by Room type </vt:lpstr>
      <vt:lpstr>Additional Insights</vt:lpstr>
      <vt:lpstr>Reviews by Neibourhood &amp; Group</vt:lpstr>
      <vt:lpstr>Appendix</vt:lpstr>
      <vt:lpstr>PowerPoint Presentation</vt:lpstr>
      <vt:lpstr>APPENDIX - DATA ASSUMPTIONS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AirBed&amp;Breakfast</dc:title>
  <dc:creator>The Creative Next</dc:creator>
  <cp:lastModifiedBy>Chandana Chethan</cp:lastModifiedBy>
  <cp:revision>35</cp:revision>
  <dcterms:created xsi:type="dcterms:W3CDTF">2021-02-20T13:18:17Z</dcterms:created>
  <dcterms:modified xsi:type="dcterms:W3CDTF">2023-05-09T01:10:35Z</dcterms:modified>
</cp:coreProperties>
</file>